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67" r:id="rId2"/>
    <p:sldId id="256" r:id="rId3"/>
    <p:sldId id="257" r:id="rId4"/>
    <p:sldId id="260" r:id="rId5"/>
    <p:sldId id="258" r:id="rId6"/>
    <p:sldId id="259" r:id="rId7"/>
    <p:sldId id="261" r:id="rId8"/>
    <p:sldId id="265" r:id="rId9"/>
    <p:sldId id="262" r:id="rId10"/>
    <p:sldId id="263" r:id="rId11"/>
    <p:sldId id="264" r:id="rId12"/>
    <p:sldId id="266" r:id="rId13"/>
  </p:sldIdLst>
  <p:sldSz cx="14630400" cy="8229600"/>
  <p:notesSz cx="8229600" cy="14630400"/>
  <p:embeddedFontLst>
    <p:embeddedFont>
      <p:font typeface="Alice" panose="020B0604020202020204" charset="0"/>
      <p:regular r:id="rId15"/>
    </p:embeddedFont>
    <p:embeddedFont>
      <p:font typeface="Lora" pitchFamily="2"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5D3E"/>
    <a:srgbClr val="FCFB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767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7.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1.png"/><Relationship Id="rId7"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6FD8A11-196D-2F95-5132-0E8BEAD93D6B}"/>
              </a:ext>
            </a:extLst>
          </p:cNvPr>
          <p:cNvPicPr>
            <a:picLocks noChangeAspect="1"/>
          </p:cNvPicPr>
          <p:nvPr/>
        </p:nvPicPr>
        <p:blipFill>
          <a:blip r:embed="rId2"/>
          <a:stretch>
            <a:fillRect/>
          </a:stretch>
        </p:blipFill>
        <p:spPr>
          <a:xfrm flipV="1">
            <a:off x="11675327" y="6682594"/>
            <a:ext cx="2955073" cy="1547006"/>
          </a:xfrm>
          <a:prstGeom prst="rect">
            <a:avLst/>
          </a:prstGeom>
        </p:spPr>
      </p:pic>
      <p:sp>
        <p:nvSpPr>
          <p:cNvPr id="3" name="TextBox 2">
            <a:extLst>
              <a:ext uri="{FF2B5EF4-FFF2-40B4-BE49-F238E27FC236}">
                <a16:creationId xmlns:a16="http://schemas.microsoft.com/office/drawing/2014/main" id="{D140120C-2B5A-0BEC-153C-A66ADA86AB0D}"/>
              </a:ext>
            </a:extLst>
          </p:cNvPr>
          <p:cNvSpPr txBox="1"/>
          <p:nvPr/>
        </p:nvSpPr>
        <p:spPr>
          <a:xfrm>
            <a:off x="3127917" y="1973764"/>
            <a:ext cx="8374565" cy="830997"/>
          </a:xfrm>
          <a:prstGeom prst="rect">
            <a:avLst/>
          </a:prstGeom>
          <a:noFill/>
        </p:spPr>
        <p:txBody>
          <a:bodyPr wrap="square" rtlCol="0">
            <a:spAutoFit/>
          </a:bodyPr>
          <a:lstStyle/>
          <a:p>
            <a:r>
              <a:rPr lang="en-US" sz="4800" dirty="0">
                <a:solidFill>
                  <a:srgbClr val="0C500F"/>
                </a:solidFill>
                <a:latin typeface="Alice" panose="020B0604020202020204" charset="0"/>
                <a:ea typeface="Alice" panose="020B0604020202020204" charset="0"/>
              </a:rPr>
              <a:t>Customer Segment Analysis</a:t>
            </a:r>
            <a:endParaRPr lang="en-IN" sz="4800" dirty="0">
              <a:latin typeface="Alice" panose="020B0604020202020204" charset="0"/>
              <a:ea typeface="Alice" panose="020B0604020202020204" charset="0"/>
            </a:endParaRPr>
          </a:p>
        </p:txBody>
      </p:sp>
      <p:sp>
        <p:nvSpPr>
          <p:cNvPr id="4" name="TextBox 3">
            <a:extLst>
              <a:ext uri="{FF2B5EF4-FFF2-40B4-BE49-F238E27FC236}">
                <a16:creationId xmlns:a16="http://schemas.microsoft.com/office/drawing/2014/main" id="{F5B24F02-71CB-BA02-1868-830E0F9B2C34}"/>
              </a:ext>
            </a:extLst>
          </p:cNvPr>
          <p:cNvSpPr txBox="1"/>
          <p:nvPr/>
        </p:nvSpPr>
        <p:spPr>
          <a:xfrm>
            <a:off x="5486400" y="2821717"/>
            <a:ext cx="4605453" cy="707886"/>
          </a:xfrm>
          <a:prstGeom prst="rect">
            <a:avLst/>
          </a:prstGeom>
          <a:noFill/>
        </p:spPr>
        <p:txBody>
          <a:bodyPr wrap="square" rtlCol="0">
            <a:spAutoFit/>
          </a:bodyPr>
          <a:lstStyle/>
          <a:p>
            <a:r>
              <a:rPr lang="en-US" sz="4000" dirty="0">
                <a:solidFill>
                  <a:schemeClr val="accent6">
                    <a:lumMod val="50000"/>
                  </a:schemeClr>
                </a:solidFill>
                <a:latin typeface="Alice" panose="020B0604020202020204" charset="0"/>
                <a:ea typeface="Alice" panose="020B0604020202020204" charset="0"/>
              </a:rPr>
              <a:t>Personal Project</a:t>
            </a:r>
            <a:endParaRPr lang="en-IN" sz="4000" dirty="0">
              <a:solidFill>
                <a:schemeClr val="accent6">
                  <a:lumMod val="50000"/>
                </a:schemeClr>
              </a:solidFill>
              <a:latin typeface="Alice" panose="020B0604020202020204" charset="0"/>
              <a:ea typeface="Alice" panose="020B0604020202020204" charset="0"/>
            </a:endParaRPr>
          </a:p>
        </p:txBody>
      </p:sp>
      <p:sp>
        <p:nvSpPr>
          <p:cNvPr id="5" name="TextBox 4">
            <a:extLst>
              <a:ext uri="{FF2B5EF4-FFF2-40B4-BE49-F238E27FC236}">
                <a16:creationId xmlns:a16="http://schemas.microsoft.com/office/drawing/2014/main" id="{7EF57F91-7EA1-1100-6FDA-44A6C2C89446}"/>
              </a:ext>
            </a:extLst>
          </p:cNvPr>
          <p:cNvSpPr txBox="1"/>
          <p:nvPr/>
        </p:nvSpPr>
        <p:spPr>
          <a:xfrm>
            <a:off x="5720575" y="3596937"/>
            <a:ext cx="3791415" cy="1354217"/>
          </a:xfrm>
          <a:prstGeom prst="rect">
            <a:avLst/>
          </a:prstGeom>
          <a:noFill/>
        </p:spPr>
        <p:txBody>
          <a:bodyPr wrap="square" rtlCol="0">
            <a:spAutoFit/>
          </a:bodyPr>
          <a:lstStyle/>
          <a:p>
            <a:pPr algn="ctr"/>
            <a:r>
              <a:rPr lang="en-US" sz="3200" dirty="0">
                <a:solidFill>
                  <a:srgbClr val="003300"/>
                </a:solidFill>
                <a:latin typeface="Alice" panose="020B0604020202020204" charset="0"/>
                <a:ea typeface="Alice" panose="020B0604020202020204" charset="0"/>
              </a:rPr>
              <a:t>Batch : 4</a:t>
            </a:r>
          </a:p>
          <a:p>
            <a:pPr algn="ctr"/>
            <a:r>
              <a:rPr lang="en-US" sz="3200" dirty="0">
                <a:solidFill>
                  <a:srgbClr val="003300"/>
                </a:solidFill>
                <a:latin typeface="Alice" panose="020B0604020202020204" charset="0"/>
                <a:ea typeface="Alice" panose="020B0604020202020204" charset="0"/>
              </a:rPr>
              <a:t>Team: 1</a:t>
            </a:r>
          </a:p>
          <a:p>
            <a:endParaRPr lang="en-IN" dirty="0"/>
          </a:p>
        </p:txBody>
      </p:sp>
      <p:sp>
        <p:nvSpPr>
          <p:cNvPr id="6" name="TextBox 5">
            <a:extLst>
              <a:ext uri="{FF2B5EF4-FFF2-40B4-BE49-F238E27FC236}">
                <a16:creationId xmlns:a16="http://schemas.microsoft.com/office/drawing/2014/main" id="{9519A753-ED61-CF8A-9465-17414C1CA820}"/>
              </a:ext>
            </a:extLst>
          </p:cNvPr>
          <p:cNvSpPr txBox="1"/>
          <p:nvPr/>
        </p:nvSpPr>
        <p:spPr>
          <a:xfrm>
            <a:off x="4939990" y="5542156"/>
            <a:ext cx="6032810" cy="646331"/>
          </a:xfrm>
          <a:prstGeom prst="rect">
            <a:avLst/>
          </a:prstGeom>
          <a:noFill/>
        </p:spPr>
        <p:txBody>
          <a:bodyPr wrap="square" rtlCol="0">
            <a:spAutoFit/>
          </a:bodyPr>
          <a:lstStyle/>
          <a:p>
            <a:pPr algn="ctr"/>
            <a:r>
              <a:rPr lang="en-US" sz="3600" dirty="0">
                <a:solidFill>
                  <a:schemeClr val="accent6">
                    <a:lumMod val="50000"/>
                  </a:schemeClr>
                </a:solidFill>
                <a:latin typeface="Alice" panose="020B0604020202020204" charset="0"/>
                <a:ea typeface="Alice" panose="020B0604020202020204" charset="0"/>
              </a:rPr>
              <a:t>Presented by :- Rahul Singh</a:t>
            </a:r>
            <a:endParaRPr lang="en-IN" sz="3600" dirty="0">
              <a:solidFill>
                <a:schemeClr val="accent6">
                  <a:lumMod val="50000"/>
                </a:schemeClr>
              </a:solidFill>
              <a:latin typeface="Alice" panose="020B0604020202020204" charset="0"/>
              <a:ea typeface="Alice" panose="020B0604020202020204" charset="0"/>
            </a:endParaRPr>
          </a:p>
        </p:txBody>
      </p:sp>
    </p:spTree>
    <p:extLst>
      <p:ext uri="{BB962C8B-B14F-4D97-AF65-F5344CB8AC3E}">
        <p14:creationId xmlns:p14="http://schemas.microsoft.com/office/powerpoint/2010/main" val="2741586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915472"/>
            <a:ext cx="8527375" cy="708779"/>
          </a:xfrm>
          <a:prstGeom prst="rect">
            <a:avLst/>
          </a:prstGeom>
          <a:noFill/>
          <a:ln/>
        </p:spPr>
        <p:txBody>
          <a:bodyPr wrap="non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State-Level Sales: Deeper Insights</a:t>
            </a:r>
            <a:endParaRPr lang="en-US" sz="4450" dirty="0"/>
          </a:p>
        </p:txBody>
      </p:sp>
      <p:sp>
        <p:nvSpPr>
          <p:cNvPr id="3" name="Shape 1"/>
          <p:cNvSpPr/>
          <p:nvPr/>
        </p:nvSpPr>
        <p:spPr>
          <a:xfrm>
            <a:off x="793790" y="2077879"/>
            <a:ext cx="2173724" cy="1306949"/>
          </a:xfrm>
          <a:prstGeom prst="roundRect">
            <a:avLst>
              <a:gd name="adj" fmla="val 2603"/>
            </a:avLst>
          </a:prstGeom>
          <a:solidFill>
            <a:srgbClr val="F0EDE6"/>
          </a:solidFill>
          <a:ln/>
        </p:spPr>
      </p:sp>
      <p:sp>
        <p:nvSpPr>
          <p:cNvPr id="4" name="Text 2"/>
          <p:cNvSpPr/>
          <p:nvPr/>
        </p:nvSpPr>
        <p:spPr>
          <a:xfrm>
            <a:off x="1020604" y="2504599"/>
            <a:ext cx="121325" cy="453509"/>
          </a:xfrm>
          <a:prstGeom prst="rect">
            <a:avLst/>
          </a:prstGeom>
          <a:noFill/>
          <a:ln/>
        </p:spPr>
        <p:txBody>
          <a:bodyPr wrap="none" lIns="0" tIns="0" rIns="0" bIns="0" rtlCol="0" anchor="t"/>
          <a:lstStyle/>
          <a:p>
            <a:pPr marL="0" indent="0" algn="ctr">
              <a:lnSpc>
                <a:spcPts val="3550"/>
              </a:lnSpc>
              <a:buNone/>
            </a:pPr>
            <a:r>
              <a:rPr lang="en-US" sz="2200" dirty="0">
                <a:solidFill>
                  <a:srgbClr val="2C2821"/>
                </a:solidFill>
                <a:latin typeface="Alice" pitchFamily="34" charset="0"/>
                <a:ea typeface="Alice" pitchFamily="34" charset="-122"/>
                <a:cs typeface="Alice" pitchFamily="34" charset="-120"/>
              </a:rPr>
              <a:t>1</a:t>
            </a:r>
            <a:endParaRPr lang="en-US" sz="2200" dirty="0"/>
          </a:p>
        </p:txBody>
      </p:sp>
      <p:sp>
        <p:nvSpPr>
          <p:cNvPr id="5" name="Text 3"/>
          <p:cNvSpPr/>
          <p:nvPr/>
        </p:nvSpPr>
        <p:spPr>
          <a:xfrm>
            <a:off x="3194328" y="230469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2821"/>
                </a:solidFill>
                <a:latin typeface="Alice" pitchFamily="34" charset="0"/>
                <a:ea typeface="Alice" pitchFamily="34" charset="-122"/>
                <a:cs typeface="Alice" pitchFamily="34" charset="-120"/>
              </a:rPr>
              <a:t>California</a:t>
            </a:r>
            <a:endParaRPr lang="en-US" sz="2200" dirty="0"/>
          </a:p>
        </p:txBody>
      </p:sp>
      <p:sp>
        <p:nvSpPr>
          <p:cNvPr id="6" name="Text 4"/>
          <p:cNvSpPr/>
          <p:nvPr/>
        </p:nvSpPr>
        <p:spPr>
          <a:xfrm>
            <a:off x="3194328" y="2795111"/>
            <a:ext cx="9702165" cy="362903"/>
          </a:xfrm>
          <a:prstGeom prst="rect">
            <a:avLst/>
          </a:prstGeom>
          <a:noFill/>
          <a:ln/>
        </p:spPr>
        <p:txBody>
          <a:bodyPr wrap="none" lIns="0" tIns="0" rIns="0" bIns="0" rtlCol="0" anchor="t"/>
          <a:lstStyle/>
          <a:p>
            <a:pPr marL="0" indent="0" algn="l">
              <a:lnSpc>
                <a:spcPts val="2850"/>
              </a:lnSpc>
              <a:buNone/>
            </a:pPr>
            <a:r>
              <a:rPr lang="en-US" sz="1750" dirty="0">
                <a:solidFill>
                  <a:srgbClr val="2C2821"/>
                </a:solidFill>
                <a:latin typeface="Lora" pitchFamily="34" charset="0"/>
                <a:ea typeface="Lora" pitchFamily="34" charset="-122"/>
                <a:cs typeface="Lora" pitchFamily="34" charset="-120"/>
              </a:rPr>
              <a:t>California stands out as the top performing state, generating the highest total sales revenue.</a:t>
            </a:r>
            <a:endParaRPr lang="en-US" sz="1750" dirty="0"/>
          </a:p>
        </p:txBody>
      </p:sp>
      <p:sp>
        <p:nvSpPr>
          <p:cNvPr id="7" name="Shape 5"/>
          <p:cNvSpPr/>
          <p:nvPr/>
        </p:nvSpPr>
        <p:spPr>
          <a:xfrm>
            <a:off x="3080861" y="3369588"/>
            <a:ext cx="10642402" cy="15240"/>
          </a:xfrm>
          <a:prstGeom prst="roundRect">
            <a:avLst>
              <a:gd name="adj" fmla="val 223256"/>
            </a:avLst>
          </a:prstGeom>
          <a:solidFill>
            <a:srgbClr val="D6D3CC"/>
          </a:solidFill>
          <a:ln/>
        </p:spPr>
      </p:sp>
      <p:sp>
        <p:nvSpPr>
          <p:cNvPr id="8" name="Shape 6"/>
          <p:cNvSpPr/>
          <p:nvPr/>
        </p:nvSpPr>
        <p:spPr>
          <a:xfrm>
            <a:off x="793790" y="3498175"/>
            <a:ext cx="4347567" cy="1669852"/>
          </a:xfrm>
          <a:prstGeom prst="roundRect">
            <a:avLst>
              <a:gd name="adj" fmla="val 2038"/>
            </a:avLst>
          </a:prstGeom>
          <a:solidFill>
            <a:srgbClr val="F0EDE6"/>
          </a:solidFill>
          <a:ln/>
        </p:spPr>
      </p:sp>
      <p:sp>
        <p:nvSpPr>
          <p:cNvPr id="9" name="Text 7"/>
          <p:cNvSpPr/>
          <p:nvPr/>
        </p:nvSpPr>
        <p:spPr>
          <a:xfrm>
            <a:off x="1020604" y="4106347"/>
            <a:ext cx="139184" cy="453509"/>
          </a:xfrm>
          <a:prstGeom prst="rect">
            <a:avLst/>
          </a:prstGeom>
          <a:noFill/>
          <a:ln/>
        </p:spPr>
        <p:txBody>
          <a:bodyPr wrap="none" lIns="0" tIns="0" rIns="0" bIns="0" rtlCol="0" anchor="t"/>
          <a:lstStyle/>
          <a:p>
            <a:pPr marL="0" indent="0" algn="ctr">
              <a:lnSpc>
                <a:spcPts val="3550"/>
              </a:lnSpc>
              <a:buNone/>
            </a:pPr>
            <a:r>
              <a:rPr lang="en-US" sz="2200" dirty="0">
                <a:solidFill>
                  <a:srgbClr val="2C2821"/>
                </a:solidFill>
                <a:latin typeface="Alice" pitchFamily="34" charset="0"/>
                <a:ea typeface="Alice" pitchFamily="34" charset="-122"/>
                <a:cs typeface="Alice" pitchFamily="34" charset="-120"/>
              </a:rPr>
              <a:t>2</a:t>
            </a:r>
            <a:endParaRPr lang="en-US" sz="2200" dirty="0"/>
          </a:p>
        </p:txBody>
      </p:sp>
      <p:sp>
        <p:nvSpPr>
          <p:cNvPr id="10" name="Text 8"/>
          <p:cNvSpPr/>
          <p:nvPr/>
        </p:nvSpPr>
        <p:spPr>
          <a:xfrm>
            <a:off x="5368171" y="372498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2821"/>
                </a:solidFill>
                <a:latin typeface="Alice" pitchFamily="34" charset="0"/>
                <a:ea typeface="Alice" pitchFamily="34" charset="-122"/>
                <a:cs typeface="Alice" pitchFamily="34" charset="-120"/>
              </a:rPr>
              <a:t>New York</a:t>
            </a:r>
            <a:endParaRPr lang="en-US" sz="2200" dirty="0"/>
          </a:p>
        </p:txBody>
      </p:sp>
      <p:sp>
        <p:nvSpPr>
          <p:cNvPr id="11" name="Text 9"/>
          <p:cNvSpPr/>
          <p:nvPr/>
        </p:nvSpPr>
        <p:spPr>
          <a:xfrm>
            <a:off x="5368171" y="4215408"/>
            <a:ext cx="8241625" cy="725805"/>
          </a:xfrm>
          <a:prstGeom prst="rect">
            <a:avLst/>
          </a:prstGeom>
          <a:noFill/>
          <a:ln/>
        </p:spPr>
        <p:txBody>
          <a:bodyPr wrap="square" lIns="0" tIns="0" rIns="0" bIns="0" rtlCol="0" anchor="t"/>
          <a:lstStyle/>
          <a:p>
            <a:pPr marL="0" indent="0" algn="l">
              <a:lnSpc>
                <a:spcPts val="2850"/>
              </a:lnSpc>
              <a:buNone/>
            </a:pPr>
            <a:r>
              <a:rPr lang="en-US" sz="1750" dirty="0">
                <a:solidFill>
                  <a:srgbClr val="2C2821"/>
                </a:solidFill>
                <a:latin typeface="Lora" pitchFamily="34" charset="0"/>
                <a:ea typeface="Lora" pitchFamily="34" charset="-122"/>
                <a:cs typeface="Lora" pitchFamily="34" charset="-120"/>
              </a:rPr>
              <a:t>New York exhibits strong unit sales, indicating significant consumer demand for Adidas products in this densely populated state.</a:t>
            </a:r>
            <a:endParaRPr lang="en-US" sz="1750" dirty="0"/>
          </a:p>
        </p:txBody>
      </p:sp>
      <p:sp>
        <p:nvSpPr>
          <p:cNvPr id="12" name="Shape 10"/>
          <p:cNvSpPr/>
          <p:nvPr/>
        </p:nvSpPr>
        <p:spPr>
          <a:xfrm>
            <a:off x="5254704" y="5152787"/>
            <a:ext cx="8468558" cy="15240"/>
          </a:xfrm>
          <a:prstGeom prst="roundRect">
            <a:avLst>
              <a:gd name="adj" fmla="val 223256"/>
            </a:avLst>
          </a:prstGeom>
          <a:solidFill>
            <a:srgbClr val="D6D3CC"/>
          </a:solidFill>
          <a:ln/>
        </p:spPr>
      </p:sp>
      <p:sp>
        <p:nvSpPr>
          <p:cNvPr id="13" name="Shape 11"/>
          <p:cNvSpPr/>
          <p:nvPr/>
        </p:nvSpPr>
        <p:spPr>
          <a:xfrm>
            <a:off x="793790" y="5281374"/>
            <a:ext cx="6521410" cy="2032754"/>
          </a:xfrm>
          <a:prstGeom prst="roundRect">
            <a:avLst>
              <a:gd name="adj" fmla="val 1674"/>
            </a:avLst>
          </a:prstGeom>
          <a:solidFill>
            <a:srgbClr val="F0EDE6"/>
          </a:solidFill>
          <a:ln/>
        </p:spPr>
      </p:sp>
      <p:sp>
        <p:nvSpPr>
          <p:cNvPr id="14" name="Text 12"/>
          <p:cNvSpPr/>
          <p:nvPr/>
        </p:nvSpPr>
        <p:spPr>
          <a:xfrm>
            <a:off x="1020604" y="6070997"/>
            <a:ext cx="138113" cy="453509"/>
          </a:xfrm>
          <a:prstGeom prst="rect">
            <a:avLst/>
          </a:prstGeom>
          <a:noFill/>
          <a:ln/>
        </p:spPr>
        <p:txBody>
          <a:bodyPr wrap="none" lIns="0" tIns="0" rIns="0" bIns="0" rtlCol="0" anchor="t"/>
          <a:lstStyle/>
          <a:p>
            <a:pPr marL="0" indent="0" algn="ctr">
              <a:lnSpc>
                <a:spcPts val="3550"/>
              </a:lnSpc>
              <a:buNone/>
            </a:pPr>
            <a:r>
              <a:rPr lang="en-US" sz="2200" dirty="0">
                <a:solidFill>
                  <a:srgbClr val="2C2821"/>
                </a:solidFill>
                <a:latin typeface="Alice" pitchFamily="34" charset="0"/>
                <a:ea typeface="Alice" pitchFamily="34" charset="-122"/>
                <a:cs typeface="Alice" pitchFamily="34" charset="-120"/>
              </a:rPr>
              <a:t>3</a:t>
            </a:r>
            <a:endParaRPr lang="en-US" sz="2200" dirty="0"/>
          </a:p>
        </p:txBody>
      </p:sp>
      <p:sp>
        <p:nvSpPr>
          <p:cNvPr id="15" name="Text 13"/>
          <p:cNvSpPr/>
          <p:nvPr/>
        </p:nvSpPr>
        <p:spPr>
          <a:xfrm>
            <a:off x="7542014" y="550818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2821"/>
                </a:solidFill>
                <a:latin typeface="Alice" pitchFamily="34" charset="0"/>
                <a:ea typeface="Alice" pitchFamily="34" charset="-122"/>
                <a:cs typeface="Alice" pitchFamily="34" charset="-120"/>
              </a:rPr>
              <a:t>Texas</a:t>
            </a:r>
            <a:endParaRPr lang="en-US" sz="2200" dirty="0"/>
          </a:p>
        </p:txBody>
      </p:sp>
      <p:sp>
        <p:nvSpPr>
          <p:cNvPr id="16" name="Text 14"/>
          <p:cNvSpPr/>
          <p:nvPr/>
        </p:nvSpPr>
        <p:spPr>
          <a:xfrm>
            <a:off x="7542014" y="5998607"/>
            <a:ext cx="6067782" cy="1088708"/>
          </a:xfrm>
          <a:prstGeom prst="rect">
            <a:avLst/>
          </a:prstGeom>
          <a:noFill/>
          <a:ln/>
        </p:spPr>
        <p:txBody>
          <a:bodyPr wrap="square" lIns="0" tIns="0" rIns="0" bIns="0" rtlCol="0" anchor="t"/>
          <a:lstStyle/>
          <a:p>
            <a:pPr marL="0" indent="0" algn="l">
              <a:lnSpc>
                <a:spcPts val="2850"/>
              </a:lnSpc>
              <a:buNone/>
            </a:pPr>
            <a:r>
              <a:rPr lang="en-US" sz="1750" dirty="0">
                <a:solidFill>
                  <a:srgbClr val="2C2821"/>
                </a:solidFill>
                <a:latin typeface="Lora" pitchFamily="34" charset="0"/>
                <a:ea typeface="Lora" pitchFamily="34" charset="-122"/>
                <a:cs typeface="Lora" pitchFamily="34" charset="-120"/>
              </a:rPr>
              <a:t>Texas emerges as a promising growth market, highlighting the potential for future expansion and increased market share.</a:t>
            </a:r>
            <a:endParaRPr lang="en-US" sz="1750" dirty="0"/>
          </a:p>
        </p:txBody>
      </p:sp>
      <p:pic>
        <p:nvPicPr>
          <p:cNvPr id="18" name="Picture 17">
            <a:extLst>
              <a:ext uri="{FF2B5EF4-FFF2-40B4-BE49-F238E27FC236}">
                <a16:creationId xmlns:a16="http://schemas.microsoft.com/office/drawing/2014/main" id="{ED3495D6-A878-7D0E-FF42-DBC9B2C1A253}"/>
              </a:ext>
            </a:extLst>
          </p:cNvPr>
          <p:cNvPicPr>
            <a:picLocks noChangeAspect="1"/>
          </p:cNvPicPr>
          <p:nvPr/>
        </p:nvPicPr>
        <p:blipFill>
          <a:blip r:embed="rId3"/>
          <a:stretch>
            <a:fillRect/>
          </a:stretch>
        </p:blipFill>
        <p:spPr>
          <a:xfrm>
            <a:off x="12701239" y="7594338"/>
            <a:ext cx="1929161" cy="65731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282083"/>
            <a:ext cx="10826472" cy="708779"/>
          </a:xfrm>
          <a:prstGeom prst="rect">
            <a:avLst/>
          </a:prstGeom>
          <a:noFill/>
          <a:ln/>
        </p:spPr>
        <p:txBody>
          <a:bodyPr wrap="none" lIns="0" tIns="0" rIns="0" bIns="0" rtlCol="0" anchor="t"/>
          <a:lstStyle/>
          <a:p>
            <a:pPr marL="0" indent="0">
              <a:lnSpc>
                <a:spcPts val="5550"/>
              </a:lnSpc>
              <a:buNone/>
            </a:pPr>
            <a:r>
              <a:rPr lang="en-US" sz="4450" dirty="0">
                <a:solidFill>
                  <a:schemeClr val="accent6">
                    <a:lumMod val="50000"/>
                  </a:schemeClr>
                </a:solidFill>
                <a:latin typeface="Alice" pitchFamily="34" charset="0"/>
                <a:ea typeface="Alice" pitchFamily="34" charset="-122"/>
                <a:cs typeface="Alice" pitchFamily="34" charset="-120"/>
              </a:rPr>
              <a:t>Actionable</a:t>
            </a:r>
            <a:r>
              <a:rPr lang="en-US" sz="4450" dirty="0">
                <a:solidFill>
                  <a:srgbClr val="233E32"/>
                </a:solidFill>
                <a:latin typeface="Alice" pitchFamily="34" charset="0"/>
                <a:ea typeface="Alice" pitchFamily="34" charset="-122"/>
                <a:cs typeface="Alice" pitchFamily="34" charset="-120"/>
              </a:rPr>
              <a:t> Insights and Recommendations</a:t>
            </a:r>
            <a:endParaRPr lang="en-US" sz="4450" dirty="0"/>
          </a:p>
        </p:txBody>
      </p:sp>
      <p:sp>
        <p:nvSpPr>
          <p:cNvPr id="4" name="Text 1"/>
          <p:cNvSpPr/>
          <p:nvPr/>
        </p:nvSpPr>
        <p:spPr>
          <a:xfrm>
            <a:off x="793790" y="5331023"/>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The insights gained from the data analysis provide valuable guidance for Adidas' future strategies. By focusing on high-performing regions, expanding into emerging markets, and optimizing product categories, Adidas can drive continued growth and success in the US. Further exploration of the dataset will yield even deeper insights, enabling us to make data-driven decisions that support Adidas' overall business objectives.</a:t>
            </a:r>
            <a:endParaRPr lang="en-US" sz="1750" dirty="0"/>
          </a:p>
        </p:txBody>
      </p:sp>
      <p:pic>
        <p:nvPicPr>
          <p:cNvPr id="6" name="Picture 5">
            <a:extLst>
              <a:ext uri="{FF2B5EF4-FFF2-40B4-BE49-F238E27FC236}">
                <a16:creationId xmlns:a16="http://schemas.microsoft.com/office/drawing/2014/main" id="{869D759A-A553-A67E-2378-732AB5FF78AA}"/>
              </a:ext>
            </a:extLst>
          </p:cNvPr>
          <p:cNvPicPr>
            <a:picLocks noChangeAspect="1"/>
          </p:cNvPicPr>
          <p:nvPr/>
        </p:nvPicPr>
        <p:blipFill>
          <a:blip r:embed="rId4"/>
          <a:stretch>
            <a:fillRect/>
          </a:stretch>
        </p:blipFill>
        <p:spPr>
          <a:xfrm>
            <a:off x="12678937" y="7572283"/>
            <a:ext cx="1951463" cy="657317"/>
          </a:xfrm>
          <a:prstGeom prst="rect">
            <a:avLst/>
          </a:prstGeom>
        </p:spPr>
      </p:pic>
      <p:pic>
        <p:nvPicPr>
          <p:cNvPr id="8" name="Picture 7">
            <a:extLst>
              <a:ext uri="{FF2B5EF4-FFF2-40B4-BE49-F238E27FC236}">
                <a16:creationId xmlns:a16="http://schemas.microsoft.com/office/drawing/2014/main" id="{E4A1D45D-411A-753B-6FBA-822C6468A9A4}"/>
              </a:ext>
            </a:extLst>
          </p:cNvPr>
          <p:cNvPicPr>
            <a:picLocks noChangeAspect="1"/>
          </p:cNvPicPr>
          <p:nvPr/>
        </p:nvPicPr>
        <p:blipFill>
          <a:blip r:embed="rId5"/>
          <a:stretch>
            <a:fillRect/>
          </a:stretch>
        </p:blipFill>
        <p:spPr>
          <a:xfrm>
            <a:off x="0" y="-69136"/>
            <a:ext cx="14630400" cy="290437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4EC5A8-90FF-4004-3C61-05253FCD131F}"/>
              </a:ext>
            </a:extLst>
          </p:cNvPr>
          <p:cNvSpPr txBox="1"/>
          <p:nvPr/>
        </p:nvSpPr>
        <p:spPr>
          <a:xfrm>
            <a:off x="4828479" y="2925623"/>
            <a:ext cx="5809785" cy="1200329"/>
          </a:xfrm>
          <a:prstGeom prst="rect">
            <a:avLst/>
          </a:prstGeom>
          <a:noFill/>
        </p:spPr>
        <p:txBody>
          <a:bodyPr wrap="square" rtlCol="0">
            <a:spAutoFit/>
          </a:bodyPr>
          <a:lstStyle/>
          <a:p>
            <a:r>
              <a:rPr lang="en-US" sz="7200" dirty="0">
                <a:solidFill>
                  <a:srgbClr val="3D5D3E"/>
                </a:solidFill>
                <a:latin typeface="Alice" panose="020B0604020202020204" charset="0"/>
                <a:ea typeface="Alice" panose="020B0604020202020204" charset="0"/>
              </a:rPr>
              <a:t>Thank  you</a:t>
            </a:r>
            <a:endParaRPr lang="en-IN" sz="7200" dirty="0">
              <a:solidFill>
                <a:srgbClr val="3D5D3E"/>
              </a:solidFill>
              <a:latin typeface="Alice" panose="020B0604020202020204" charset="0"/>
              <a:ea typeface="Alice" panose="020B0604020202020204" charset="0"/>
            </a:endParaRPr>
          </a:p>
        </p:txBody>
      </p:sp>
      <p:pic>
        <p:nvPicPr>
          <p:cNvPr id="3" name="Picture 2">
            <a:extLst>
              <a:ext uri="{FF2B5EF4-FFF2-40B4-BE49-F238E27FC236}">
                <a16:creationId xmlns:a16="http://schemas.microsoft.com/office/drawing/2014/main" id="{7865E19A-EEFA-BBA4-E8E9-8B676AEAE690}"/>
              </a:ext>
            </a:extLst>
          </p:cNvPr>
          <p:cNvPicPr>
            <a:picLocks noChangeAspect="1"/>
          </p:cNvPicPr>
          <p:nvPr/>
        </p:nvPicPr>
        <p:blipFill>
          <a:blip r:embed="rId2"/>
          <a:stretch>
            <a:fillRect/>
          </a:stretch>
        </p:blipFill>
        <p:spPr>
          <a:xfrm>
            <a:off x="12678937" y="7572283"/>
            <a:ext cx="1951463" cy="657317"/>
          </a:xfrm>
          <a:prstGeom prst="rect">
            <a:avLst/>
          </a:prstGeom>
        </p:spPr>
      </p:pic>
    </p:spTree>
    <p:extLst>
      <p:ext uri="{BB962C8B-B14F-4D97-AF65-F5344CB8AC3E}">
        <p14:creationId xmlns:p14="http://schemas.microsoft.com/office/powerpoint/2010/main" val="217834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74294"/>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Adidas US Sales Dashboard: A Comprehensive Analysis of Sales Performance</a:t>
            </a:r>
            <a:endParaRPr lang="en-US" sz="4450" dirty="0"/>
          </a:p>
        </p:txBody>
      </p:sp>
      <p:sp>
        <p:nvSpPr>
          <p:cNvPr id="4" name="Text 1"/>
          <p:cNvSpPr/>
          <p:nvPr/>
        </p:nvSpPr>
        <p:spPr>
          <a:xfrm>
            <a:off x="6280190" y="4440793"/>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This presentation will provide a comprehensive analysis of Adidas sales performance in the United States, using a powerful data visualization tool called Power BI. We'll dive into key performance indicators, regional breakdowns, and insights gleaned from the data, culminating in actionable recommendations for driving future growth.</a:t>
            </a:r>
            <a:endParaRPr lang="en-US" sz="1750" dirty="0"/>
          </a:p>
        </p:txBody>
      </p:sp>
      <p:pic>
        <p:nvPicPr>
          <p:cNvPr id="6" name="Picture 5">
            <a:extLst>
              <a:ext uri="{FF2B5EF4-FFF2-40B4-BE49-F238E27FC236}">
                <a16:creationId xmlns:a16="http://schemas.microsoft.com/office/drawing/2014/main" id="{37743625-1A70-BC27-E9A8-8B4D2355E4D5}"/>
              </a:ext>
            </a:extLst>
          </p:cNvPr>
          <p:cNvPicPr>
            <a:picLocks noChangeAspect="1"/>
          </p:cNvPicPr>
          <p:nvPr/>
        </p:nvPicPr>
        <p:blipFill>
          <a:blip r:embed="rId4"/>
          <a:stretch>
            <a:fillRect/>
          </a:stretch>
        </p:blipFill>
        <p:spPr>
          <a:xfrm>
            <a:off x="12768146" y="7572283"/>
            <a:ext cx="1760729" cy="657317"/>
          </a:xfrm>
          <a:prstGeom prst="rect">
            <a:avLst/>
          </a:prstGeom>
        </p:spPr>
      </p:pic>
      <p:pic>
        <p:nvPicPr>
          <p:cNvPr id="8" name="Picture 7">
            <a:extLst>
              <a:ext uri="{FF2B5EF4-FFF2-40B4-BE49-F238E27FC236}">
                <a16:creationId xmlns:a16="http://schemas.microsoft.com/office/drawing/2014/main" id="{93D74B94-A689-708A-3D94-951E6F3C71ED}"/>
              </a:ext>
            </a:extLst>
          </p:cNvPr>
          <p:cNvPicPr>
            <a:picLocks noChangeAspect="1"/>
          </p:cNvPicPr>
          <p:nvPr/>
        </p:nvPicPr>
        <p:blipFill>
          <a:blip r:embed="rId5"/>
          <a:stretch>
            <a:fillRect/>
          </a:stretch>
        </p:blipFill>
        <p:spPr>
          <a:xfrm>
            <a:off x="0" y="0"/>
            <a:ext cx="5486400" cy="821816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5607"/>
            <a:ext cx="5670590" cy="708779"/>
          </a:xfrm>
          <a:prstGeom prst="rect">
            <a:avLst/>
          </a:prstGeom>
          <a:noFill/>
          <a:ln/>
        </p:spPr>
        <p:txBody>
          <a:bodyPr wrap="non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Introducing Power BI</a:t>
            </a:r>
            <a:endParaRPr lang="en-US" sz="4450" dirty="0"/>
          </a:p>
        </p:txBody>
      </p:sp>
      <p:sp>
        <p:nvSpPr>
          <p:cNvPr id="3" name="Text 1"/>
          <p:cNvSpPr/>
          <p:nvPr/>
        </p:nvSpPr>
        <p:spPr>
          <a:xfrm>
            <a:off x="793790" y="3271361"/>
            <a:ext cx="3928348" cy="354330"/>
          </a:xfrm>
          <a:prstGeom prst="rect">
            <a:avLst/>
          </a:prstGeom>
          <a:noFill/>
          <a:ln/>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Data Visualization Powerhouse</a:t>
            </a:r>
            <a:endParaRPr lang="en-US" sz="2200" dirty="0"/>
          </a:p>
        </p:txBody>
      </p:sp>
      <p:sp>
        <p:nvSpPr>
          <p:cNvPr id="4" name="Text 2"/>
          <p:cNvSpPr/>
          <p:nvPr/>
        </p:nvSpPr>
        <p:spPr>
          <a:xfrm>
            <a:off x="793790" y="3852505"/>
            <a:ext cx="6244709" cy="2177415"/>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Power BI is a robust and user-friendly data analysis tool that offers a wide range of visualization capabilities, transforming raw data into compelling and actionable insights. It's a valuable tool for understanding trends, identifying growth opportunities, and driving strategic decision-making.</a:t>
            </a:r>
            <a:endParaRPr lang="en-US" sz="1750" dirty="0"/>
          </a:p>
        </p:txBody>
      </p:sp>
      <p:sp>
        <p:nvSpPr>
          <p:cNvPr id="5" name="Text 3"/>
          <p:cNvSpPr/>
          <p:nvPr/>
        </p:nvSpPr>
        <p:spPr>
          <a:xfrm>
            <a:off x="7599521" y="3271361"/>
            <a:ext cx="3137535" cy="354330"/>
          </a:xfrm>
          <a:prstGeom prst="rect">
            <a:avLst/>
          </a:prstGeom>
          <a:noFill/>
          <a:ln/>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Interactive and Dynamic</a:t>
            </a:r>
            <a:endParaRPr lang="en-US" sz="2200" dirty="0"/>
          </a:p>
        </p:txBody>
      </p:sp>
      <p:sp>
        <p:nvSpPr>
          <p:cNvPr id="6" name="Text 4"/>
          <p:cNvSpPr/>
          <p:nvPr/>
        </p:nvSpPr>
        <p:spPr>
          <a:xfrm>
            <a:off x="7599521" y="3852505"/>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Power BI dashboards are interactive, allowing users to drill down into specific data points, explore relationships, and gain deeper insights. This dynamic approach empowers decision-makers to make informed choices.</a:t>
            </a:r>
            <a:endParaRPr lang="en-US" sz="1750" dirty="0"/>
          </a:p>
        </p:txBody>
      </p:sp>
      <p:pic>
        <p:nvPicPr>
          <p:cNvPr id="8" name="Picture 7">
            <a:extLst>
              <a:ext uri="{FF2B5EF4-FFF2-40B4-BE49-F238E27FC236}">
                <a16:creationId xmlns:a16="http://schemas.microsoft.com/office/drawing/2014/main" id="{D6DC0D04-8BEB-4482-8B78-DD5BE8E566BD}"/>
              </a:ext>
            </a:extLst>
          </p:cNvPr>
          <p:cNvPicPr>
            <a:picLocks noChangeAspect="1"/>
          </p:cNvPicPr>
          <p:nvPr/>
        </p:nvPicPr>
        <p:blipFill>
          <a:blip r:embed="rId3"/>
          <a:stretch>
            <a:fillRect/>
          </a:stretch>
        </p:blipFill>
        <p:spPr>
          <a:xfrm flipV="1">
            <a:off x="11675327" y="6682594"/>
            <a:ext cx="2955073" cy="154700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632704"/>
            <a:ext cx="5670590" cy="708779"/>
          </a:xfrm>
          <a:prstGeom prst="rect">
            <a:avLst/>
          </a:prstGeom>
          <a:noFill/>
          <a:ln/>
        </p:spPr>
        <p:txBody>
          <a:bodyPr wrap="non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Dataset Overview</a:t>
            </a:r>
            <a:endParaRPr lang="en-US" sz="4450" dirty="0"/>
          </a:p>
        </p:txBody>
      </p:sp>
      <p:sp>
        <p:nvSpPr>
          <p:cNvPr id="3" name="Text 1"/>
          <p:cNvSpPr/>
          <p:nvPr/>
        </p:nvSpPr>
        <p:spPr>
          <a:xfrm>
            <a:off x="793790" y="29084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Regional Performance</a:t>
            </a:r>
            <a:endParaRPr lang="en-US" sz="2200" dirty="0"/>
          </a:p>
        </p:txBody>
      </p:sp>
      <p:sp>
        <p:nvSpPr>
          <p:cNvPr id="4" name="Text 2"/>
          <p:cNvSpPr/>
          <p:nvPr/>
        </p:nvSpPr>
        <p:spPr>
          <a:xfrm>
            <a:off x="793790" y="3489603"/>
            <a:ext cx="2845594" cy="2903220"/>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The dataset includes detailed information on Adidas' retail performance across various regions, states, and cities, providing insights into the geographical distribution of sales.</a:t>
            </a:r>
            <a:endParaRPr lang="en-US" sz="1750" dirty="0"/>
          </a:p>
        </p:txBody>
      </p:sp>
      <p:sp>
        <p:nvSpPr>
          <p:cNvPr id="5" name="Text 3"/>
          <p:cNvSpPr/>
          <p:nvPr/>
        </p:nvSpPr>
        <p:spPr>
          <a:xfrm>
            <a:off x="4200406" y="29084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Product Categories</a:t>
            </a:r>
            <a:endParaRPr lang="en-US" sz="2200" dirty="0"/>
          </a:p>
        </p:txBody>
      </p:sp>
      <p:sp>
        <p:nvSpPr>
          <p:cNvPr id="6" name="Text 4"/>
          <p:cNvSpPr/>
          <p:nvPr/>
        </p:nvSpPr>
        <p:spPr>
          <a:xfrm>
            <a:off x="4200406" y="3489603"/>
            <a:ext cx="2845594" cy="2540318"/>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The dataset features a breakdown of revenue, profit, and margins across product categories, allowing us to understand the performance of specific product lines.</a:t>
            </a:r>
            <a:endParaRPr lang="en-US" sz="1750" dirty="0"/>
          </a:p>
        </p:txBody>
      </p:sp>
      <p:sp>
        <p:nvSpPr>
          <p:cNvPr id="7" name="Text 5"/>
          <p:cNvSpPr/>
          <p:nvPr/>
        </p:nvSpPr>
        <p:spPr>
          <a:xfrm>
            <a:off x="7607022" y="29084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Sales Trends</a:t>
            </a:r>
            <a:endParaRPr lang="en-US" sz="2200" dirty="0"/>
          </a:p>
        </p:txBody>
      </p:sp>
      <p:sp>
        <p:nvSpPr>
          <p:cNvPr id="8" name="Text 6"/>
          <p:cNvSpPr/>
          <p:nvPr/>
        </p:nvSpPr>
        <p:spPr>
          <a:xfrm>
            <a:off x="7607022" y="3489603"/>
            <a:ext cx="2845594" cy="2177415"/>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Time-series analysis is included, allowing us to track sales trends over time, identifying patterns, seasonality, and potential growth opportunities.</a:t>
            </a:r>
            <a:endParaRPr lang="en-US" sz="1750" dirty="0"/>
          </a:p>
        </p:txBody>
      </p:sp>
      <p:sp>
        <p:nvSpPr>
          <p:cNvPr id="9" name="Text 7"/>
          <p:cNvSpPr/>
          <p:nvPr/>
        </p:nvSpPr>
        <p:spPr>
          <a:xfrm>
            <a:off x="11013638" y="29084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33E32"/>
                </a:solidFill>
                <a:latin typeface="Alice" pitchFamily="34" charset="0"/>
                <a:ea typeface="Alice" pitchFamily="34" charset="-122"/>
                <a:cs typeface="Alice" pitchFamily="34" charset="-120"/>
              </a:rPr>
              <a:t>Sales Channels</a:t>
            </a:r>
            <a:endParaRPr lang="en-US" sz="2200" dirty="0"/>
          </a:p>
        </p:txBody>
      </p:sp>
      <p:sp>
        <p:nvSpPr>
          <p:cNvPr id="10" name="Text 8"/>
          <p:cNvSpPr/>
          <p:nvPr/>
        </p:nvSpPr>
        <p:spPr>
          <a:xfrm>
            <a:off x="11013638" y="3489603"/>
            <a:ext cx="2845594" cy="2903220"/>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The dataset provides information about the different sales channels, including online, retail stores, and wholesale partners, enabling us to analyze channel contribution.</a:t>
            </a:r>
            <a:endParaRPr lang="en-US" sz="1750" dirty="0"/>
          </a:p>
        </p:txBody>
      </p:sp>
      <p:pic>
        <p:nvPicPr>
          <p:cNvPr id="12" name="Picture 11">
            <a:extLst>
              <a:ext uri="{FF2B5EF4-FFF2-40B4-BE49-F238E27FC236}">
                <a16:creationId xmlns:a16="http://schemas.microsoft.com/office/drawing/2014/main" id="{6668AC18-20D1-E526-01FC-C4D427E6101D}"/>
              </a:ext>
            </a:extLst>
          </p:cNvPr>
          <p:cNvPicPr>
            <a:picLocks noChangeAspect="1"/>
          </p:cNvPicPr>
          <p:nvPr/>
        </p:nvPicPr>
        <p:blipFill>
          <a:blip r:embed="rId3"/>
          <a:stretch>
            <a:fillRect/>
          </a:stretch>
        </p:blipFill>
        <p:spPr>
          <a:xfrm>
            <a:off x="12801601" y="7572283"/>
            <a:ext cx="1828800" cy="65731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810119"/>
            <a:ext cx="11868031" cy="708779"/>
          </a:xfrm>
          <a:prstGeom prst="rect">
            <a:avLst/>
          </a:prstGeom>
          <a:noFill/>
          <a:ln/>
        </p:spPr>
        <p:txBody>
          <a:bodyPr wrap="none" lIns="0" tIns="0" rIns="0" bIns="0" rtlCol="0" anchor="t"/>
          <a:lstStyle/>
          <a:p>
            <a:pPr marL="0" indent="0">
              <a:lnSpc>
                <a:spcPts val="5550"/>
              </a:lnSpc>
              <a:buNone/>
            </a:pPr>
            <a:r>
              <a:rPr lang="en-US" sz="4450" dirty="0">
                <a:solidFill>
                  <a:srgbClr val="233E32"/>
                </a:solidFill>
                <a:latin typeface="Alice" pitchFamily="34" charset="0"/>
                <a:ea typeface="Alice" pitchFamily="34" charset="-122"/>
                <a:cs typeface="Alice" pitchFamily="34" charset="-120"/>
              </a:rPr>
              <a:t>Data Preprocessing: The Foundation of Success</a:t>
            </a:r>
            <a:endParaRPr lang="en-US" sz="4450" dirty="0"/>
          </a:p>
        </p:txBody>
      </p:sp>
      <p:sp>
        <p:nvSpPr>
          <p:cNvPr id="4" name="Shape 1"/>
          <p:cNvSpPr/>
          <p:nvPr/>
        </p:nvSpPr>
        <p:spPr>
          <a:xfrm>
            <a:off x="793790" y="4859060"/>
            <a:ext cx="6408063" cy="2395657"/>
          </a:xfrm>
          <a:prstGeom prst="roundRect">
            <a:avLst>
              <a:gd name="adj" fmla="val 1420"/>
            </a:avLst>
          </a:prstGeom>
          <a:solidFill>
            <a:srgbClr val="F0EDE6"/>
          </a:solidFill>
          <a:ln/>
        </p:spPr>
      </p:sp>
      <p:sp>
        <p:nvSpPr>
          <p:cNvPr id="5" name="Text 2"/>
          <p:cNvSpPr/>
          <p:nvPr/>
        </p:nvSpPr>
        <p:spPr>
          <a:xfrm>
            <a:off x="1020604" y="50858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Data Cleaning</a:t>
            </a:r>
            <a:endParaRPr lang="en-US" sz="2200" dirty="0"/>
          </a:p>
        </p:txBody>
      </p:sp>
      <p:sp>
        <p:nvSpPr>
          <p:cNvPr id="6" name="Text 3"/>
          <p:cNvSpPr/>
          <p:nvPr/>
        </p:nvSpPr>
        <p:spPr>
          <a:xfrm>
            <a:off x="1020604" y="5576292"/>
            <a:ext cx="5954435" cy="1451610"/>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Ensuring data quality is paramount. This step involves identifying and removing inconsistencies, duplicates, or missing values that could skew the results. We ensure the data is accurate and reliable for meaningful analysis.</a:t>
            </a:r>
            <a:endParaRPr lang="en-US" sz="1750" dirty="0"/>
          </a:p>
        </p:txBody>
      </p:sp>
      <p:sp>
        <p:nvSpPr>
          <p:cNvPr id="7" name="Shape 4"/>
          <p:cNvSpPr/>
          <p:nvPr/>
        </p:nvSpPr>
        <p:spPr>
          <a:xfrm>
            <a:off x="7428667" y="4859060"/>
            <a:ext cx="6408063" cy="2395657"/>
          </a:xfrm>
          <a:prstGeom prst="roundRect">
            <a:avLst>
              <a:gd name="adj" fmla="val 1420"/>
            </a:avLst>
          </a:prstGeom>
          <a:solidFill>
            <a:srgbClr val="F0EDE6"/>
          </a:solidFill>
          <a:ln/>
        </p:spPr>
      </p:sp>
      <p:sp>
        <p:nvSpPr>
          <p:cNvPr id="8" name="Text 5"/>
          <p:cNvSpPr/>
          <p:nvPr/>
        </p:nvSpPr>
        <p:spPr>
          <a:xfrm>
            <a:off x="7655481" y="50858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C2821"/>
                </a:solidFill>
                <a:latin typeface="Alice" pitchFamily="34" charset="0"/>
                <a:ea typeface="Alice" pitchFamily="34" charset="-122"/>
                <a:cs typeface="Alice" pitchFamily="34" charset="-120"/>
              </a:rPr>
              <a:t>Data Transformation</a:t>
            </a:r>
            <a:endParaRPr lang="en-US" sz="2200" dirty="0"/>
          </a:p>
        </p:txBody>
      </p:sp>
      <p:sp>
        <p:nvSpPr>
          <p:cNvPr id="9" name="Text 6"/>
          <p:cNvSpPr/>
          <p:nvPr/>
        </p:nvSpPr>
        <p:spPr>
          <a:xfrm>
            <a:off x="7655481" y="5576292"/>
            <a:ext cx="5954435" cy="1451610"/>
          </a:xfrm>
          <a:prstGeom prst="rect">
            <a:avLst/>
          </a:prstGeom>
          <a:noFill/>
          <a:ln/>
        </p:spPr>
        <p:txBody>
          <a:bodyPr wrap="square" lIns="0" tIns="0" rIns="0" bIns="0" rtlCol="0" anchor="t"/>
          <a:lstStyle/>
          <a:p>
            <a:pPr marL="0" indent="0">
              <a:lnSpc>
                <a:spcPts val="2850"/>
              </a:lnSpc>
              <a:buNone/>
            </a:pPr>
            <a:r>
              <a:rPr lang="en-US" sz="1750" dirty="0">
                <a:solidFill>
                  <a:srgbClr val="2C2821"/>
                </a:solidFill>
                <a:latin typeface="Lora" pitchFamily="34" charset="0"/>
                <a:ea typeface="Lora" pitchFamily="34" charset="-122"/>
                <a:cs typeface="Lora" pitchFamily="34" charset="-120"/>
              </a:rPr>
              <a:t>Transforming data for analysis involves converting it into a format that aligns with the analytical objectives. This might involve restructuring, standardizing, or aggregating data to derive meaningful insights.</a:t>
            </a:r>
            <a:endParaRPr lang="en-US" sz="1750" dirty="0"/>
          </a:p>
        </p:txBody>
      </p:sp>
      <p:pic>
        <p:nvPicPr>
          <p:cNvPr id="11" name="Picture 10">
            <a:extLst>
              <a:ext uri="{FF2B5EF4-FFF2-40B4-BE49-F238E27FC236}">
                <a16:creationId xmlns:a16="http://schemas.microsoft.com/office/drawing/2014/main" id="{A0FD942B-3C73-A8F3-ECC3-D8D63385DCFA}"/>
              </a:ext>
            </a:extLst>
          </p:cNvPr>
          <p:cNvPicPr>
            <a:picLocks noChangeAspect="1"/>
          </p:cNvPicPr>
          <p:nvPr/>
        </p:nvPicPr>
        <p:blipFill>
          <a:blip r:embed="rId4"/>
          <a:stretch>
            <a:fillRect/>
          </a:stretch>
        </p:blipFill>
        <p:spPr>
          <a:xfrm>
            <a:off x="12756995" y="7572283"/>
            <a:ext cx="1873405" cy="65731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13184" y="802005"/>
            <a:ext cx="9790033" cy="636746"/>
          </a:xfrm>
          <a:prstGeom prst="rect">
            <a:avLst/>
          </a:prstGeom>
          <a:noFill/>
          <a:ln/>
        </p:spPr>
        <p:txBody>
          <a:bodyPr wrap="none" lIns="0" tIns="0" rIns="0" bIns="0" rtlCol="0" anchor="t"/>
          <a:lstStyle/>
          <a:p>
            <a:pPr marL="0" indent="0">
              <a:lnSpc>
                <a:spcPts val="5000"/>
              </a:lnSpc>
              <a:buNone/>
            </a:pPr>
            <a:r>
              <a:rPr lang="en-US" sz="4000" dirty="0">
                <a:solidFill>
                  <a:srgbClr val="233E32"/>
                </a:solidFill>
                <a:latin typeface="Alice" pitchFamily="34" charset="0"/>
                <a:ea typeface="Alice" pitchFamily="34" charset="-122"/>
                <a:cs typeface="Alice" pitchFamily="34" charset="-120"/>
              </a:rPr>
              <a:t>Data Modeling: Building a Solid Framework</a:t>
            </a:r>
            <a:endParaRPr lang="en-US" sz="4000" dirty="0"/>
          </a:p>
        </p:txBody>
      </p:sp>
      <p:pic>
        <p:nvPicPr>
          <p:cNvPr id="3" name="Image 0" descr="preencoded.png"/>
          <p:cNvPicPr>
            <a:picLocks noChangeAspect="1"/>
          </p:cNvPicPr>
          <p:nvPr/>
        </p:nvPicPr>
        <p:blipFill>
          <a:blip r:embed="rId3"/>
          <a:stretch>
            <a:fillRect/>
          </a:stretch>
        </p:blipFill>
        <p:spPr>
          <a:xfrm>
            <a:off x="2924770" y="1846302"/>
            <a:ext cx="2178606" cy="1826538"/>
          </a:xfrm>
          <a:prstGeom prst="rect">
            <a:avLst/>
          </a:prstGeom>
        </p:spPr>
      </p:pic>
      <p:sp>
        <p:nvSpPr>
          <p:cNvPr id="4" name="Text 1"/>
          <p:cNvSpPr/>
          <p:nvPr/>
        </p:nvSpPr>
        <p:spPr>
          <a:xfrm>
            <a:off x="3959423" y="2799040"/>
            <a:ext cx="109061" cy="407670"/>
          </a:xfrm>
          <a:prstGeom prst="rect">
            <a:avLst/>
          </a:prstGeom>
          <a:noFill/>
          <a:ln/>
        </p:spPr>
        <p:txBody>
          <a:bodyPr wrap="none" lIns="0" tIns="0" rIns="0" bIns="0" rtlCol="0" anchor="t"/>
          <a:lstStyle/>
          <a:p>
            <a:pPr marL="0" indent="0" algn="ctr">
              <a:lnSpc>
                <a:spcPts val="3200"/>
              </a:lnSpc>
              <a:buNone/>
            </a:pPr>
            <a:r>
              <a:rPr lang="en-US" sz="2000" dirty="0">
                <a:solidFill>
                  <a:srgbClr val="2C2821"/>
                </a:solidFill>
                <a:latin typeface="Alice" pitchFamily="34" charset="0"/>
                <a:ea typeface="Alice" pitchFamily="34" charset="-122"/>
                <a:cs typeface="Alice" pitchFamily="34" charset="-120"/>
              </a:rPr>
              <a:t>1</a:t>
            </a:r>
            <a:endParaRPr lang="en-US" sz="2000" dirty="0"/>
          </a:p>
        </p:txBody>
      </p:sp>
      <p:sp>
        <p:nvSpPr>
          <p:cNvPr id="5" name="Text 2"/>
          <p:cNvSpPr/>
          <p:nvPr/>
        </p:nvSpPr>
        <p:spPr>
          <a:xfrm>
            <a:off x="5307092" y="2050018"/>
            <a:ext cx="2547461" cy="318492"/>
          </a:xfrm>
          <a:prstGeom prst="rect">
            <a:avLst/>
          </a:prstGeom>
          <a:noFill/>
          <a:ln/>
        </p:spPr>
        <p:txBody>
          <a:bodyPr wrap="none" lIns="0" tIns="0" rIns="0" bIns="0" rtlCol="0" anchor="t"/>
          <a:lstStyle/>
          <a:p>
            <a:pPr marL="0" indent="0" algn="l">
              <a:lnSpc>
                <a:spcPts val="2500"/>
              </a:lnSpc>
              <a:buNone/>
            </a:pPr>
            <a:r>
              <a:rPr lang="en-US" sz="2000" dirty="0">
                <a:solidFill>
                  <a:srgbClr val="2C2821"/>
                </a:solidFill>
                <a:latin typeface="Alice" pitchFamily="34" charset="0"/>
                <a:ea typeface="Alice" pitchFamily="34" charset="-122"/>
                <a:cs typeface="Alice" pitchFamily="34" charset="-120"/>
              </a:rPr>
              <a:t>Relationships</a:t>
            </a:r>
            <a:endParaRPr lang="en-US" sz="2000" dirty="0"/>
          </a:p>
        </p:txBody>
      </p:sp>
      <p:sp>
        <p:nvSpPr>
          <p:cNvPr id="6" name="Text 3"/>
          <p:cNvSpPr/>
          <p:nvPr/>
        </p:nvSpPr>
        <p:spPr>
          <a:xfrm>
            <a:off x="5307092" y="2490788"/>
            <a:ext cx="8406408" cy="978337"/>
          </a:xfrm>
          <a:prstGeom prst="rect">
            <a:avLst/>
          </a:prstGeom>
          <a:noFill/>
          <a:ln/>
        </p:spPr>
        <p:txBody>
          <a:bodyPr wrap="square" lIns="0" tIns="0" rIns="0" bIns="0" rtlCol="0" anchor="t"/>
          <a:lstStyle/>
          <a:p>
            <a:pPr marL="0" indent="0" algn="l">
              <a:lnSpc>
                <a:spcPts val="2550"/>
              </a:lnSpc>
              <a:buNone/>
            </a:pPr>
            <a:r>
              <a:rPr lang="en-US" sz="1600" dirty="0">
                <a:solidFill>
                  <a:srgbClr val="2C2821"/>
                </a:solidFill>
                <a:latin typeface="Lora" pitchFamily="34" charset="0"/>
                <a:ea typeface="Lora" pitchFamily="34" charset="-122"/>
                <a:cs typeface="Lora" pitchFamily="34" charset="-120"/>
              </a:rPr>
              <a:t>Defining relationships between tables is crucial for creating a comprehensive data model. This allows us to connect data across different sources, enabling a holistic view of Adidas sales data.</a:t>
            </a:r>
            <a:endParaRPr lang="en-US" sz="1600" dirty="0"/>
          </a:p>
        </p:txBody>
      </p:sp>
      <p:sp>
        <p:nvSpPr>
          <p:cNvPr id="7" name="Shape 4"/>
          <p:cNvSpPr/>
          <p:nvPr/>
        </p:nvSpPr>
        <p:spPr>
          <a:xfrm>
            <a:off x="5154216" y="3688675"/>
            <a:ext cx="8712160" cy="11430"/>
          </a:xfrm>
          <a:prstGeom prst="roundRect">
            <a:avLst>
              <a:gd name="adj" fmla="val 267455"/>
            </a:avLst>
          </a:prstGeom>
          <a:solidFill>
            <a:srgbClr val="D6D3CC"/>
          </a:solidFill>
          <a:ln/>
        </p:spPr>
      </p:sp>
      <p:pic>
        <p:nvPicPr>
          <p:cNvPr id="8" name="Image 1" descr="preencoded.png"/>
          <p:cNvPicPr>
            <a:picLocks noChangeAspect="1"/>
          </p:cNvPicPr>
          <p:nvPr/>
        </p:nvPicPr>
        <p:blipFill>
          <a:blip r:embed="rId4"/>
          <a:stretch>
            <a:fillRect/>
          </a:stretch>
        </p:blipFill>
        <p:spPr>
          <a:xfrm>
            <a:off x="1835468" y="3723680"/>
            <a:ext cx="4357330" cy="1826538"/>
          </a:xfrm>
          <a:prstGeom prst="rect">
            <a:avLst/>
          </a:prstGeom>
        </p:spPr>
      </p:pic>
      <p:sp>
        <p:nvSpPr>
          <p:cNvPr id="9" name="Text 5"/>
          <p:cNvSpPr/>
          <p:nvPr/>
        </p:nvSpPr>
        <p:spPr>
          <a:xfrm>
            <a:off x="3951446" y="4433054"/>
            <a:ext cx="125135" cy="407670"/>
          </a:xfrm>
          <a:prstGeom prst="rect">
            <a:avLst/>
          </a:prstGeom>
          <a:noFill/>
          <a:ln/>
        </p:spPr>
        <p:txBody>
          <a:bodyPr wrap="none" lIns="0" tIns="0" rIns="0" bIns="0" rtlCol="0" anchor="t"/>
          <a:lstStyle/>
          <a:p>
            <a:pPr marL="0" indent="0" algn="ctr">
              <a:lnSpc>
                <a:spcPts val="3200"/>
              </a:lnSpc>
              <a:buNone/>
            </a:pPr>
            <a:r>
              <a:rPr lang="en-US" sz="2000" dirty="0">
                <a:solidFill>
                  <a:srgbClr val="2C2821"/>
                </a:solidFill>
                <a:latin typeface="Alice" pitchFamily="34" charset="0"/>
                <a:ea typeface="Alice" pitchFamily="34" charset="-122"/>
                <a:cs typeface="Alice" pitchFamily="34" charset="-120"/>
              </a:rPr>
              <a:t>2</a:t>
            </a:r>
            <a:endParaRPr lang="en-US" sz="2000" dirty="0"/>
          </a:p>
        </p:txBody>
      </p:sp>
      <p:sp>
        <p:nvSpPr>
          <p:cNvPr id="10" name="Text 6"/>
          <p:cNvSpPr/>
          <p:nvPr/>
        </p:nvSpPr>
        <p:spPr>
          <a:xfrm>
            <a:off x="6396514" y="3927396"/>
            <a:ext cx="2974181" cy="318492"/>
          </a:xfrm>
          <a:prstGeom prst="rect">
            <a:avLst/>
          </a:prstGeom>
          <a:noFill/>
          <a:ln/>
        </p:spPr>
        <p:txBody>
          <a:bodyPr wrap="none" lIns="0" tIns="0" rIns="0" bIns="0" rtlCol="0" anchor="t"/>
          <a:lstStyle/>
          <a:p>
            <a:pPr marL="0" indent="0" algn="l">
              <a:lnSpc>
                <a:spcPts val="2500"/>
              </a:lnSpc>
              <a:buNone/>
            </a:pPr>
            <a:r>
              <a:rPr lang="en-US" sz="2000" dirty="0">
                <a:solidFill>
                  <a:srgbClr val="2C2821"/>
                </a:solidFill>
                <a:latin typeface="Alice" pitchFamily="34" charset="0"/>
                <a:ea typeface="Alice" pitchFamily="34" charset="-122"/>
                <a:cs typeface="Alice" pitchFamily="34" charset="-120"/>
              </a:rPr>
              <a:t>Dimensions and Measures</a:t>
            </a:r>
            <a:endParaRPr lang="en-US" sz="2000" dirty="0"/>
          </a:p>
        </p:txBody>
      </p:sp>
      <p:sp>
        <p:nvSpPr>
          <p:cNvPr id="11" name="Text 7"/>
          <p:cNvSpPr/>
          <p:nvPr/>
        </p:nvSpPr>
        <p:spPr>
          <a:xfrm>
            <a:off x="6396514" y="4368165"/>
            <a:ext cx="7316986" cy="978337"/>
          </a:xfrm>
          <a:prstGeom prst="rect">
            <a:avLst/>
          </a:prstGeom>
          <a:noFill/>
          <a:ln/>
        </p:spPr>
        <p:txBody>
          <a:bodyPr wrap="square" lIns="0" tIns="0" rIns="0" bIns="0" rtlCol="0" anchor="t"/>
          <a:lstStyle/>
          <a:p>
            <a:pPr marL="0" indent="0" algn="l">
              <a:lnSpc>
                <a:spcPts val="2550"/>
              </a:lnSpc>
              <a:buNone/>
            </a:pPr>
            <a:r>
              <a:rPr lang="en-US" sz="1600" dirty="0">
                <a:solidFill>
                  <a:srgbClr val="2C2821"/>
                </a:solidFill>
                <a:latin typeface="Lora" pitchFamily="34" charset="0"/>
                <a:ea typeface="Lora" pitchFamily="34" charset="-122"/>
                <a:cs typeface="Lora" pitchFamily="34" charset="-120"/>
              </a:rPr>
              <a:t>We carefully define dimensions (attributes like region, product category) and measures (quantifiable metrics like revenue, profit) to ensure the data model accurately reflects business requirements.</a:t>
            </a:r>
            <a:endParaRPr lang="en-US" sz="1600" dirty="0"/>
          </a:p>
        </p:txBody>
      </p:sp>
      <p:sp>
        <p:nvSpPr>
          <p:cNvPr id="12" name="Shape 8"/>
          <p:cNvSpPr/>
          <p:nvPr/>
        </p:nvSpPr>
        <p:spPr>
          <a:xfrm>
            <a:off x="6243638" y="5566053"/>
            <a:ext cx="7622738" cy="11430"/>
          </a:xfrm>
          <a:prstGeom prst="roundRect">
            <a:avLst>
              <a:gd name="adj" fmla="val 267455"/>
            </a:avLst>
          </a:prstGeom>
          <a:solidFill>
            <a:srgbClr val="D6D3CC"/>
          </a:solidFill>
          <a:ln/>
        </p:spPr>
      </p:sp>
      <p:pic>
        <p:nvPicPr>
          <p:cNvPr id="13" name="Image 2" descr="preencoded.png"/>
          <p:cNvPicPr>
            <a:picLocks noChangeAspect="1"/>
          </p:cNvPicPr>
          <p:nvPr/>
        </p:nvPicPr>
        <p:blipFill>
          <a:blip r:embed="rId5"/>
          <a:stretch>
            <a:fillRect/>
          </a:stretch>
        </p:blipFill>
        <p:spPr>
          <a:xfrm>
            <a:off x="746165" y="5601057"/>
            <a:ext cx="6535936" cy="1826538"/>
          </a:xfrm>
          <a:prstGeom prst="rect">
            <a:avLst/>
          </a:prstGeom>
        </p:spPr>
      </p:pic>
      <p:sp>
        <p:nvSpPr>
          <p:cNvPr id="14" name="Text 9"/>
          <p:cNvSpPr/>
          <p:nvPr/>
        </p:nvSpPr>
        <p:spPr>
          <a:xfrm>
            <a:off x="3952042" y="6310432"/>
            <a:ext cx="124063" cy="407670"/>
          </a:xfrm>
          <a:prstGeom prst="rect">
            <a:avLst/>
          </a:prstGeom>
          <a:noFill/>
          <a:ln/>
        </p:spPr>
        <p:txBody>
          <a:bodyPr wrap="none" lIns="0" tIns="0" rIns="0" bIns="0" rtlCol="0" anchor="t"/>
          <a:lstStyle/>
          <a:p>
            <a:pPr marL="0" indent="0" algn="ctr">
              <a:lnSpc>
                <a:spcPts val="3200"/>
              </a:lnSpc>
              <a:buNone/>
            </a:pPr>
            <a:r>
              <a:rPr lang="en-US" sz="2000" dirty="0">
                <a:solidFill>
                  <a:srgbClr val="2C2821"/>
                </a:solidFill>
                <a:latin typeface="Alice" pitchFamily="34" charset="0"/>
                <a:ea typeface="Alice" pitchFamily="34" charset="-122"/>
                <a:cs typeface="Alice" pitchFamily="34" charset="-120"/>
              </a:rPr>
              <a:t>3</a:t>
            </a:r>
            <a:endParaRPr lang="en-US" sz="2000" dirty="0"/>
          </a:p>
        </p:txBody>
      </p:sp>
      <p:sp>
        <p:nvSpPr>
          <p:cNvPr id="15" name="Text 10"/>
          <p:cNvSpPr/>
          <p:nvPr/>
        </p:nvSpPr>
        <p:spPr>
          <a:xfrm>
            <a:off x="7485817" y="5804773"/>
            <a:ext cx="2558296" cy="318492"/>
          </a:xfrm>
          <a:prstGeom prst="rect">
            <a:avLst/>
          </a:prstGeom>
          <a:noFill/>
          <a:ln/>
        </p:spPr>
        <p:txBody>
          <a:bodyPr wrap="none" lIns="0" tIns="0" rIns="0" bIns="0" rtlCol="0" anchor="t"/>
          <a:lstStyle/>
          <a:p>
            <a:pPr marL="0" indent="0" algn="l">
              <a:lnSpc>
                <a:spcPts val="2500"/>
              </a:lnSpc>
              <a:buNone/>
            </a:pPr>
            <a:r>
              <a:rPr lang="en-US" sz="2000" dirty="0">
                <a:solidFill>
                  <a:srgbClr val="2C2821"/>
                </a:solidFill>
                <a:latin typeface="Alice" pitchFamily="34" charset="0"/>
                <a:ea typeface="Alice" pitchFamily="34" charset="-122"/>
                <a:cs typeface="Alice" pitchFamily="34" charset="-120"/>
              </a:rPr>
              <a:t>Hierarchical Structure</a:t>
            </a:r>
            <a:endParaRPr lang="en-US" sz="2000" dirty="0"/>
          </a:p>
        </p:txBody>
      </p:sp>
      <p:sp>
        <p:nvSpPr>
          <p:cNvPr id="16" name="Text 11"/>
          <p:cNvSpPr/>
          <p:nvPr/>
        </p:nvSpPr>
        <p:spPr>
          <a:xfrm>
            <a:off x="7485817" y="6245543"/>
            <a:ext cx="6227683" cy="978337"/>
          </a:xfrm>
          <a:prstGeom prst="rect">
            <a:avLst/>
          </a:prstGeom>
          <a:noFill/>
          <a:ln/>
        </p:spPr>
        <p:txBody>
          <a:bodyPr wrap="square" lIns="0" tIns="0" rIns="0" bIns="0" rtlCol="0" anchor="t"/>
          <a:lstStyle/>
          <a:p>
            <a:pPr marL="0" indent="0" algn="l">
              <a:lnSpc>
                <a:spcPts val="2550"/>
              </a:lnSpc>
              <a:buNone/>
            </a:pPr>
            <a:r>
              <a:rPr lang="en-US" sz="1600" dirty="0">
                <a:solidFill>
                  <a:srgbClr val="2C2821"/>
                </a:solidFill>
                <a:latin typeface="Lora" pitchFamily="34" charset="0"/>
                <a:ea typeface="Lora" pitchFamily="34" charset="-122"/>
                <a:cs typeface="Lora" pitchFamily="34" charset="-120"/>
              </a:rPr>
              <a:t>Building a hierarchical structure within the data model enables us to analyze data at different granularities, moving from region-level insights to specific store or product performance.</a:t>
            </a:r>
            <a:endParaRPr lang="en-US" sz="1600" dirty="0"/>
          </a:p>
        </p:txBody>
      </p:sp>
      <p:pic>
        <p:nvPicPr>
          <p:cNvPr id="18" name="Picture 17">
            <a:extLst>
              <a:ext uri="{FF2B5EF4-FFF2-40B4-BE49-F238E27FC236}">
                <a16:creationId xmlns:a16="http://schemas.microsoft.com/office/drawing/2014/main" id="{AD9A9D92-6C0E-072D-698D-1C99F2CEEDFA}"/>
              </a:ext>
            </a:extLst>
          </p:cNvPr>
          <p:cNvPicPr>
            <a:picLocks noChangeAspect="1"/>
          </p:cNvPicPr>
          <p:nvPr/>
        </p:nvPicPr>
        <p:blipFill>
          <a:blip r:embed="rId6"/>
          <a:stretch>
            <a:fillRect/>
          </a:stretch>
        </p:blipFill>
        <p:spPr>
          <a:xfrm>
            <a:off x="12656635" y="7572283"/>
            <a:ext cx="1973766" cy="65731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140744"/>
          </a:xfrm>
          <a:prstGeom prst="rect">
            <a:avLst/>
          </a:prstGeom>
        </p:spPr>
      </p:pic>
      <p:sp>
        <p:nvSpPr>
          <p:cNvPr id="3" name="Text 0"/>
          <p:cNvSpPr/>
          <p:nvPr/>
        </p:nvSpPr>
        <p:spPr>
          <a:xfrm>
            <a:off x="599361" y="2749629"/>
            <a:ext cx="5353407" cy="535186"/>
          </a:xfrm>
          <a:prstGeom prst="rect">
            <a:avLst/>
          </a:prstGeom>
          <a:noFill/>
          <a:ln/>
        </p:spPr>
        <p:txBody>
          <a:bodyPr wrap="none" lIns="0" tIns="0" rIns="0" bIns="0" rtlCol="0" anchor="t"/>
          <a:lstStyle/>
          <a:p>
            <a:pPr marL="0" indent="0">
              <a:lnSpc>
                <a:spcPts val="4200"/>
              </a:lnSpc>
              <a:buNone/>
            </a:pPr>
            <a:r>
              <a:rPr lang="en-US" sz="3350" dirty="0">
                <a:solidFill>
                  <a:srgbClr val="233E32"/>
                </a:solidFill>
                <a:latin typeface="Alice" pitchFamily="34" charset="0"/>
                <a:ea typeface="Alice" pitchFamily="34" charset="-122"/>
                <a:cs typeface="Alice" pitchFamily="34" charset="-120"/>
              </a:rPr>
              <a:t>Key Performance Indicators</a:t>
            </a:r>
            <a:endParaRPr lang="en-US" sz="3350" dirty="0"/>
          </a:p>
        </p:txBody>
      </p:sp>
      <p:sp>
        <p:nvSpPr>
          <p:cNvPr id="4" name="Text 1"/>
          <p:cNvSpPr/>
          <p:nvPr/>
        </p:nvSpPr>
        <p:spPr>
          <a:xfrm>
            <a:off x="599361" y="3627239"/>
            <a:ext cx="6587371" cy="565071"/>
          </a:xfrm>
          <a:prstGeom prst="rect">
            <a:avLst/>
          </a:prstGeom>
          <a:noFill/>
          <a:ln/>
        </p:spPr>
        <p:txBody>
          <a:bodyPr wrap="none" lIns="0" tIns="0" rIns="0" bIns="0" rtlCol="0" anchor="t"/>
          <a:lstStyle/>
          <a:p>
            <a:pPr marL="0" indent="0" algn="ctr">
              <a:lnSpc>
                <a:spcPts val="4450"/>
              </a:lnSpc>
              <a:buNone/>
            </a:pPr>
            <a:r>
              <a:rPr lang="en-US" sz="4450" dirty="0">
                <a:solidFill>
                  <a:srgbClr val="2C2821"/>
                </a:solidFill>
                <a:latin typeface="Alice" pitchFamily="34" charset="0"/>
                <a:ea typeface="Alice" pitchFamily="34" charset="-122"/>
              </a:rPr>
              <a:t>$900M</a:t>
            </a:r>
            <a:endParaRPr lang="en-US" sz="4450" dirty="0"/>
          </a:p>
        </p:txBody>
      </p:sp>
      <p:sp>
        <p:nvSpPr>
          <p:cNvPr id="5" name="Text 2"/>
          <p:cNvSpPr/>
          <p:nvPr/>
        </p:nvSpPr>
        <p:spPr>
          <a:xfrm>
            <a:off x="2822615" y="4406265"/>
            <a:ext cx="2140744" cy="267533"/>
          </a:xfrm>
          <a:prstGeom prst="rect">
            <a:avLst/>
          </a:prstGeom>
          <a:noFill/>
          <a:ln/>
        </p:spPr>
        <p:txBody>
          <a:bodyPr wrap="none" lIns="0" tIns="0" rIns="0" bIns="0" rtlCol="0" anchor="t"/>
          <a:lstStyle/>
          <a:p>
            <a:pPr marL="0" indent="0" algn="ctr">
              <a:lnSpc>
                <a:spcPts val="2100"/>
              </a:lnSpc>
              <a:buNone/>
            </a:pPr>
            <a:r>
              <a:rPr lang="en-US" sz="1650" dirty="0">
                <a:solidFill>
                  <a:srgbClr val="2C2821"/>
                </a:solidFill>
                <a:latin typeface="Alice" pitchFamily="34" charset="0"/>
                <a:ea typeface="Alice" pitchFamily="34" charset="-122"/>
                <a:cs typeface="Alice" pitchFamily="34" charset="-120"/>
              </a:rPr>
              <a:t>Total Sales</a:t>
            </a:r>
            <a:endParaRPr lang="en-US" sz="1650" dirty="0"/>
          </a:p>
        </p:txBody>
      </p:sp>
      <p:sp>
        <p:nvSpPr>
          <p:cNvPr id="6" name="Text 3"/>
          <p:cNvSpPr/>
          <p:nvPr/>
        </p:nvSpPr>
        <p:spPr>
          <a:xfrm>
            <a:off x="599361" y="4776549"/>
            <a:ext cx="6587371" cy="547688"/>
          </a:xfrm>
          <a:prstGeom prst="rect">
            <a:avLst/>
          </a:prstGeom>
          <a:noFill/>
          <a:ln/>
        </p:spPr>
        <p:txBody>
          <a:bodyPr wrap="square" lIns="0" tIns="0" rIns="0" bIns="0" rtlCol="0" anchor="t"/>
          <a:lstStyle/>
          <a:p>
            <a:pPr marL="0" indent="0" algn="ctr">
              <a:lnSpc>
                <a:spcPts val="2150"/>
              </a:lnSpc>
              <a:buNone/>
            </a:pPr>
            <a:r>
              <a:rPr lang="en-US" sz="1300" dirty="0">
                <a:solidFill>
                  <a:srgbClr val="2C2821"/>
                </a:solidFill>
                <a:latin typeface="Lora" pitchFamily="34" charset="0"/>
                <a:ea typeface="Lora" pitchFamily="34" charset="-122"/>
                <a:cs typeface="Lora" pitchFamily="34" charset="-120"/>
              </a:rPr>
              <a:t>The total sales figure for Adidas in the U.S. provides a broad understanding of the overall market performance.</a:t>
            </a:r>
            <a:endParaRPr lang="en-US" sz="1300" dirty="0"/>
          </a:p>
        </p:txBody>
      </p:sp>
      <p:sp>
        <p:nvSpPr>
          <p:cNvPr id="7" name="Text 4"/>
          <p:cNvSpPr/>
          <p:nvPr/>
        </p:nvSpPr>
        <p:spPr>
          <a:xfrm>
            <a:off x="7443549" y="3627239"/>
            <a:ext cx="6587490" cy="565071"/>
          </a:xfrm>
          <a:prstGeom prst="rect">
            <a:avLst/>
          </a:prstGeom>
          <a:noFill/>
          <a:ln/>
        </p:spPr>
        <p:txBody>
          <a:bodyPr wrap="none" lIns="0" tIns="0" rIns="0" bIns="0" rtlCol="0" anchor="t"/>
          <a:lstStyle/>
          <a:p>
            <a:pPr marL="0" indent="0" algn="ctr">
              <a:lnSpc>
                <a:spcPts val="4450"/>
              </a:lnSpc>
              <a:buNone/>
            </a:pPr>
            <a:r>
              <a:rPr lang="en-US" sz="4450" dirty="0">
                <a:solidFill>
                  <a:srgbClr val="2C2821"/>
                </a:solidFill>
                <a:latin typeface="Alice" pitchFamily="34" charset="0"/>
                <a:ea typeface="Alice" pitchFamily="34" charset="-122"/>
                <a:cs typeface="Alice" pitchFamily="34" charset="-120"/>
              </a:rPr>
              <a:t>2 million</a:t>
            </a:r>
            <a:endParaRPr lang="en-US" sz="4450" dirty="0"/>
          </a:p>
        </p:txBody>
      </p:sp>
      <p:sp>
        <p:nvSpPr>
          <p:cNvPr id="8" name="Text 5"/>
          <p:cNvSpPr/>
          <p:nvPr/>
        </p:nvSpPr>
        <p:spPr>
          <a:xfrm>
            <a:off x="9666923" y="4406265"/>
            <a:ext cx="2140744" cy="267533"/>
          </a:xfrm>
          <a:prstGeom prst="rect">
            <a:avLst/>
          </a:prstGeom>
          <a:noFill/>
          <a:ln/>
        </p:spPr>
        <p:txBody>
          <a:bodyPr wrap="none" lIns="0" tIns="0" rIns="0" bIns="0" rtlCol="0" anchor="t"/>
          <a:lstStyle/>
          <a:p>
            <a:pPr marL="0" indent="0" algn="ctr">
              <a:lnSpc>
                <a:spcPts val="2100"/>
              </a:lnSpc>
              <a:buNone/>
            </a:pPr>
            <a:r>
              <a:rPr lang="en-US" sz="1650" dirty="0">
                <a:solidFill>
                  <a:srgbClr val="2C2821"/>
                </a:solidFill>
                <a:latin typeface="Alice" pitchFamily="34" charset="0"/>
                <a:ea typeface="Alice" pitchFamily="34" charset="-122"/>
                <a:cs typeface="Alice" pitchFamily="34" charset="-120"/>
              </a:rPr>
              <a:t>Units Sold</a:t>
            </a:r>
            <a:endParaRPr lang="en-US" sz="1650" dirty="0"/>
          </a:p>
        </p:txBody>
      </p:sp>
      <p:sp>
        <p:nvSpPr>
          <p:cNvPr id="9" name="Text 6"/>
          <p:cNvSpPr/>
          <p:nvPr/>
        </p:nvSpPr>
        <p:spPr>
          <a:xfrm>
            <a:off x="7443549" y="4776549"/>
            <a:ext cx="6587490" cy="547688"/>
          </a:xfrm>
          <a:prstGeom prst="rect">
            <a:avLst/>
          </a:prstGeom>
          <a:noFill/>
          <a:ln/>
        </p:spPr>
        <p:txBody>
          <a:bodyPr wrap="square" lIns="0" tIns="0" rIns="0" bIns="0" rtlCol="0" anchor="t"/>
          <a:lstStyle/>
          <a:p>
            <a:pPr marL="0" indent="0" algn="ctr">
              <a:lnSpc>
                <a:spcPts val="2150"/>
              </a:lnSpc>
              <a:buNone/>
            </a:pPr>
            <a:r>
              <a:rPr lang="en-US" sz="1300" dirty="0">
                <a:solidFill>
                  <a:srgbClr val="2C2821"/>
                </a:solidFill>
                <a:latin typeface="Lora" pitchFamily="34" charset="0"/>
                <a:ea typeface="Lora" pitchFamily="34" charset="-122"/>
                <a:cs typeface="Lora" pitchFamily="34" charset="-120"/>
              </a:rPr>
              <a:t>Units sold represent the volume of products shipped and sold, reflecting consumer demand for Adidas products.</a:t>
            </a:r>
            <a:endParaRPr lang="en-US" sz="1300" dirty="0"/>
          </a:p>
        </p:txBody>
      </p:sp>
      <p:sp>
        <p:nvSpPr>
          <p:cNvPr id="10" name="Text 7"/>
          <p:cNvSpPr/>
          <p:nvPr/>
        </p:nvSpPr>
        <p:spPr>
          <a:xfrm>
            <a:off x="599361" y="5923598"/>
            <a:ext cx="6587371" cy="565071"/>
          </a:xfrm>
          <a:prstGeom prst="rect">
            <a:avLst/>
          </a:prstGeom>
          <a:noFill/>
          <a:ln/>
        </p:spPr>
        <p:txBody>
          <a:bodyPr wrap="none" lIns="0" tIns="0" rIns="0" bIns="0" rtlCol="0" anchor="t"/>
          <a:lstStyle/>
          <a:p>
            <a:pPr marL="0" indent="0" algn="ctr">
              <a:lnSpc>
                <a:spcPts val="4450"/>
              </a:lnSpc>
              <a:buNone/>
            </a:pPr>
            <a:r>
              <a:rPr lang="en-US" sz="4450" dirty="0">
                <a:solidFill>
                  <a:srgbClr val="2C2821"/>
                </a:solidFill>
                <a:latin typeface="Alice" pitchFamily="34" charset="0"/>
                <a:ea typeface="Alice" pitchFamily="34" charset="-122"/>
                <a:cs typeface="Alice" pitchFamily="34" charset="-120"/>
              </a:rPr>
              <a:t>$332 million</a:t>
            </a:r>
            <a:endParaRPr lang="en-US" sz="4450" dirty="0"/>
          </a:p>
        </p:txBody>
      </p:sp>
      <p:sp>
        <p:nvSpPr>
          <p:cNvPr id="11" name="Text 8"/>
          <p:cNvSpPr/>
          <p:nvPr/>
        </p:nvSpPr>
        <p:spPr>
          <a:xfrm>
            <a:off x="2822615" y="6702623"/>
            <a:ext cx="2140744" cy="267533"/>
          </a:xfrm>
          <a:prstGeom prst="rect">
            <a:avLst/>
          </a:prstGeom>
          <a:noFill/>
          <a:ln/>
        </p:spPr>
        <p:txBody>
          <a:bodyPr wrap="none" lIns="0" tIns="0" rIns="0" bIns="0" rtlCol="0" anchor="t"/>
          <a:lstStyle/>
          <a:p>
            <a:pPr marL="0" indent="0" algn="ctr">
              <a:lnSpc>
                <a:spcPts val="2100"/>
              </a:lnSpc>
              <a:buNone/>
            </a:pPr>
            <a:r>
              <a:rPr lang="en-US" sz="1650" dirty="0">
                <a:solidFill>
                  <a:srgbClr val="2C2821"/>
                </a:solidFill>
                <a:latin typeface="Alice" pitchFamily="34" charset="0"/>
                <a:ea typeface="Alice" pitchFamily="34" charset="-122"/>
                <a:cs typeface="Alice" pitchFamily="34" charset="-120"/>
              </a:rPr>
              <a:t>Operating Profit</a:t>
            </a:r>
            <a:endParaRPr lang="en-US" sz="1650" dirty="0"/>
          </a:p>
        </p:txBody>
      </p:sp>
      <p:sp>
        <p:nvSpPr>
          <p:cNvPr id="12" name="Text 9"/>
          <p:cNvSpPr/>
          <p:nvPr/>
        </p:nvSpPr>
        <p:spPr>
          <a:xfrm>
            <a:off x="599361" y="7072908"/>
            <a:ext cx="6587371" cy="547688"/>
          </a:xfrm>
          <a:prstGeom prst="rect">
            <a:avLst/>
          </a:prstGeom>
          <a:noFill/>
          <a:ln/>
        </p:spPr>
        <p:txBody>
          <a:bodyPr wrap="square" lIns="0" tIns="0" rIns="0" bIns="0" rtlCol="0" anchor="t"/>
          <a:lstStyle/>
          <a:p>
            <a:pPr marL="0" indent="0" algn="ctr">
              <a:lnSpc>
                <a:spcPts val="2150"/>
              </a:lnSpc>
              <a:buNone/>
            </a:pPr>
            <a:r>
              <a:rPr lang="en-US" sz="1300" dirty="0">
                <a:solidFill>
                  <a:srgbClr val="2C2821"/>
                </a:solidFill>
                <a:latin typeface="Lora" pitchFamily="34" charset="0"/>
                <a:ea typeface="Lora" pitchFamily="34" charset="-122"/>
                <a:cs typeface="Lora" pitchFamily="34" charset="-120"/>
              </a:rPr>
              <a:t>Operating profit is a key indicator of profitability, calculated by subtracting operating expenses from revenue.</a:t>
            </a:r>
            <a:endParaRPr lang="en-US" sz="1300" dirty="0"/>
          </a:p>
        </p:txBody>
      </p:sp>
      <p:sp>
        <p:nvSpPr>
          <p:cNvPr id="13" name="Text 10"/>
          <p:cNvSpPr/>
          <p:nvPr/>
        </p:nvSpPr>
        <p:spPr>
          <a:xfrm>
            <a:off x="7443549" y="5923598"/>
            <a:ext cx="6587490" cy="565071"/>
          </a:xfrm>
          <a:prstGeom prst="rect">
            <a:avLst/>
          </a:prstGeom>
          <a:noFill/>
          <a:ln/>
        </p:spPr>
        <p:txBody>
          <a:bodyPr wrap="none" lIns="0" tIns="0" rIns="0" bIns="0" rtlCol="0" anchor="t"/>
          <a:lstStyle/>
          <a:p>
            <a:pPr marL="0" indent="0" algn="ctr">
              <a:lnSpc>
                <a:spcPts val="4450"/>
              </a:lnSpc>
              <a:buNone/>
            </a:pPr>
            <a:r>
              <a:rPr lang="en-US" sz="4450" dirty="0">
                <a:solidFill>
                  <a:srgbClr val="2C2821"/>
                </a:solidFill>
                <a:latin typeface="Alice" pitchFamily="34" charset="0"/>
                <a:ea typeface="Alice" pitchFamily="34" charset="-122"/>
                <a:cs typeface="Alice" pitchFamily="34" charset="-120"/>
              </a:rPr>
              <a:t>42%</a:t>
            </a:r>
            <a:endParaRPr lang="en-US" sz="4450" dirty="0"/>
          </a:p>
        </p:txBody>
      </p:sp>
      <p:sp>
        <p:nvSpPr>
          <p:cNvPr id="14" name="Text 11"/>
          <p:cNvSpPr/>
          <p:nvPr/>
        </p:nvSpPr>
        <p:spPr>
          <a:xfrm>
            <a:off x="9483090" y="6702623"/>
            <a:ext cx="2508409" cy="267533"/>
          </a:xfrm>
          <a:prstGeom prst="rect">
            <a:avLst/>
          </a:prstGeom>
          <a:noFill/>
          <a:ln/>
        </p:spPr>
        <p:txBody>
          <a:bodyPr wrap="none" lIns="0" tIns="0" rIns="0" bIns="0" rtlCol="0" anchor="t"/>
          <a:lstStyle/>
          <a:p>
            <a:pPr marL="0" indent="0" algn="ctr">
              <a:lnSpc>
                <a:spcPts val="2100"/>
              </a:lnSpc>
              <a:buNone/>
            </a:pPr>
            <a:r>
              <a:rPr lang="en-US" sz="1650" dirty="0">
                <a:solidFill>
                  <a:srgbClr val="2C2821"/>
                </a:solidFill>
                <a:latin typeface="Alice" pitchFamily="34" charset="0"/>
                <a:ea typeface="Alice" pitchFamily="34" charset="-122"/>
                <a:cs typeface="Alice" pitchFamily="34" charset="-120"/>
              </a:rPr>
              <a:t>Average Operating Margin</a:t>
            </a:r>
            <a:endParaRPr lang="en-US" sz="1650" dirty="0"/>
          </a:p>
        </p:txBody>
      </p:sp>
      <p:sp>
        <p:nvSpPr>
          <p:cNvPr id="15" name="Text 12"/>
          <p:cNvSpPr/>
          <p:nvPr/>
        </p:nvSpPr>
        <p:spPr>
          <a:xfrm>
            <a:off x="7443549" y="7072908"/>
            <a:ext cx="6587490" cy="547688"/>
          </a:xfrm>
          <a:prstGeom prst="rect">
            <a:avLst/>
          </a:prstGeom>
          <a:noFill/>
          <a:ln/>
        </p:spPr>
        <p:txBody>
          <a:bodyPr wrap="square" lIns="0" tIns="0" rIns="0" bIns="0" rtlCol="0" anchor="t"/>
          <a:lstStyle/>
          <a:p>
            <a:pPr marL="0" indent="0" algn="ctr">
              <a:lnSpc>
                <a:spcPts val="2150"/>
              </a:lnSpc>
              <a:buNone/>
            </a:pPr>
            <a:r>
              <a:rPr lang="en-US" sz="1300" dirty="0">
                <a:solidFill>
                  <a:srgbClr val="2C2821"/>
                </a:solidFill>
                <a:latin typeface="Lora" pitchFamily="34" charset="0"/>
                <a:ea typeface="Lora" pitchFamily="34" charset="-122"/>
                <a:cs typeface="Lora" pitchFamily="34" charset="-120"/>
              </a:rPr>
              <a:t>Average operating margin measures profitability relative to revenue, indicating the percentage of revenue that remains after covering operating costs.</a:t>
            </a:r>
            <a:endParaRPr lang="en-US" sz="1300" dirty="0"/>
          </a:p>
        </p:txBody>
      </p:sp>
      <p:pic>
        <p:nvPicPr>
          <p:cNvPr id="17" name="Picture 16">
            <a:extLst>
              <a:ext uri="{FF2B5EF4-FFF2-40B4-BE49-F238E27FC236}">
                <a16:creationId xmlns:a16="http://schemas.microsoft.com/office/drawing/2014/main" id="{47DA107B-A591-CF4D-2F1F-3505F20BF8DB}"/>
              </a:ext>
            </a:extLst>
          </p:cNvPr>
          <p:cNvPicPr>
            <a:picLocks noChangeAspect="1"/>
          </p:cNvPicPr>
          <p:nvPr/>
        </p:nvPicPr>
        <p:blipFill>
          <a:blip r:embed="rId4"/>
          <a:stretch>
            <a:fillRect/>
          </a:stretch>
        </p:blipFill>
        <p:spPr>
          <a:xfrm>
            <a:off x="12411307" y="7723348"/>
            <a:ext cx="2117569" cy="50625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04D12C-FE75-4703-A646-433197E57832}"/>
              </a:ext>
            </a:extLst>
          </p:cNvPr>
          <p:cNvSpPr txBox="1"/>
          <p:nvPr/>
        </p:nvSpPr>
        <p:spPr>
          <a:xfrm>
            <a:off x="423745" y="423746"/>
            <a:ext cx="5597913" cy="769441"/>
          </a:xfrm>
          <a:prstGeom prst="rect">
            <a:avLst/>
          </a:prstGeom>
          <a:noFill/>
        </p:spPr>
        <p:txBody>
          <a:bodyPr wrap="square" rtlCol="0">
            <a:spAutoFit/>
          </a:bodyPr>
          <a:lstStyle/>
          <a:p>
            <a:r>
              <a:rPr lang="en-US" sz="4400" dirty="0">
                <a:latin typeface="Alice" panose="020B0604020202020204" charset="0"/>
                <a:ea typeface="Alice" panose="020B0604020202020204" charset="0"/>
              </a:rPr>
              <a:t>Dashboard Overview</a:t>
            </a:r>
            <a:endParaRPr lang="en-IN" sz="4400" dirty="0">
              <a:latin typeface="Alice" panose="020B0604020202020204" charset="0"/>
              <a:ea typeface="Alice" panose="020B0604020202020204" charset="0"/>
            </a:endParaRPr>
          </a:p>
        </p:txBody>
      </p:sp>
      <p:pic>
        <p:nvPicPr>
          <p:cNvPr id="5" name="Picture 4">
            <a:extLst>
              <a:ext uri="{FF2B5EF4-FFF2-40B4-BE49-F238E27FC236}">
                <a16:creationId xmlns:a16="http://schemas.microsoft.com/office/drawing/2014/main" id="{A28B0201-54AB-0B68-0719-2AFB0A03D331}"/>
              </a:ext>
            </a:extLst>
          </p:cNvPr>
          <p:cNvPicPr>
            <a:picLocks noChangeAspect="1"/>
          </p:cNvPicPr>
          <p:nvPr/>
        </p:nvPicPr>
        <p:blipFill>
          <a:blip r:embed="rId2"/>
          <a:stretch>
            <a:fillRect/>
          </a:stretch>
        </p:blipFill>
        <p:spPr>
          <a:xfrm>
            <a:off x="624469" y="1193187"/>
            <a:ext cx="14005932" cy="6936387"/>
          </a:xfrm>
          <a:prstGeom prst="rect">
            <a:avLst/>
          </a:prstGeom>
        </p:spPr>
      </p:pic>
    </p:spTree>
    <p:extLst>
      <p:ext uri="{BB962C8B-B14F-4D97-AF65-F5344CB8AC3E}">
        <p14:creationId xmlns:p14="http://schemas.microsoft.com/office/powerpoint/2010/main" val="2059796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862"/>
          </a:xfrm>
          <a:prstGeom prst="rect">
            <a:avLst/>
          </a:prstGeom>
        </p:spPr>
      </p:pic>
      <p:sp>
        <p:nvSpPr>
          <p:cNvPr id="3" name="Text 0"/>
          <p:cNvSpPr/>
          <p:nvPr/>
        </p:nvSpPr>
        <p:spPr>
          <a:xfrm>
            <a:off x="6200061" y="560665"/>
            <a:ext cx="7716679" cy="1274445"/>
          </a:xfrm>
          <a:prstGeom prst="rect">
            <a:avLst/>
          </a:prstGeom>
          <a:noFill/>
          <a:ln/>
        </p:spPr>
        <p:txBody>
          <a:bodyPr wrap="square" lIns="0" tIns="0" rIns="0" bIns="0" rtlCol="0" anchor="t"/>
          <a:lstStyle/>
          <a:p>
            <a:pPr marL="0" indent="0">
              <a:lnSpc>
                <a:spcPts val="5000"/>
              </a:lnSpc>
              <a:buNone/>
            </a:pPr>
            <a:r>
              <a:rPr lang="en-US" sz="4000" dirty="0">
                <a:solidFill>
                  <a:srgbClr val="233E32"/>
                </a:solidFill>
                <a:latin typeface="Alice" pitchFamily="34" charset="0"/>
                <a:ea typeface="Alice" pitchFamily="34" charset="-122"/>
                <a:cs typeface="Alice" pitchFamily="34" charset="-120"/>
              </a:rPr>
              <a:t>Regional Analysis: Unveiling Geographic Trends</a:t>
            </a:r>
            <a:endParaRPr lang="en-US" sz="4000" dirty="0"/>
          </a:p>
        </p:txBody>
      </p:sp>
      <p:pic>
        <p:nvPicPr>
          <p:cNvPr id="4" name="Image 1" descr="preencoded.png"/>
          <p:cNvPicPr>
            <a:picLocks noChangeAspect="1"/>
          </p:cNvPicPr>
          <p:nvPr/>
        </p:nvPicPr>
        <p:blipFill>
          <a:blip r:embed="rId4"/>
          <a:stretch>
            <a:fillRect/>
          </a:stretch>
        </p:blipFill>
        <p:spPr>
          <a:xfrm>
            <a:off x="6200061" y="2140863"/>
            <a:ext cx="509707" cy="509707"/>
          </a:xfrm>
          <a:prstGeom prst="rect">
            <a:avLst/>
          </a:prstGeom>
        </p:spPr>
      </p:pic>
      <p:sp>
        <p:nvSpPr>
          <p:cNvPr id="5" name="Text 1"/>
          <p:cNvSpPr/>
          <p:nvPr/>
        </p:nvSpPr>
        <p:spPr>
          <a:xfrm>
            <a:off x="6200061" y="2854404"/>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2C2821"/>
                </a:solidFill>
                <a:latin typeface="Alice" pitchFamily="34" charset="0"/>
                <a:ea typeface="Alice" pitchFamily="34" charset="-122"/>
                <a:cs typeface="Alice" pitchFamily="34" charset="-120"/>
              </a:rPr>
              <a:t>Northeast</a:t>
            </a:r>
            <a:endParaRPr lang="en-US" sz="2000" dirty="0"/>
          </a:p>
        </p:txBody>
      </p:sp>
      <p:sp>
        <p:nvSpPr>
          <p:cNvPr id="6" name="Text 2"/>
          <p:cNvSpPr/>
          <p:nvPr/>
        </p:nvSpPr>
        <p:spPr>
          <a:xfrm>
            <a:off x="6200061" y="3295293"/>
            <a:ext cx="3705463" cy="978694"/>
          </a:xfrm>
          <a:prstGeom prst="rect">
            <a:avLst/>
          </a:prstGeom>
          <a:noFill/>
          <a:ln/>
        </p:spPr>
        <p:txBody>
          <a:bodyPr wrap="square" lIns="0" tIns="0" rIns="0" bIns="0" rtlCol="0" anchor="t"/>
          <a:lstStyle/>
          <a:p>
            <a:pPr marL="0" indent="0" algn="l">
              <a:lnSpc>
                <a:spcPts val="2550"/>
              </a:lnSpc>
              <a:buNone/>
            </a:pPr>
            <a:r>
              <a:rPr lang="en-US" sz="1600" dirty="0">
                <a:solidFill>
                  <a:srgbClr val="2C2821"/>
                </a:solidFill>
                <a:latin typeface="Lora" pitchFamily="34" charset="0"/>
                <a:ea typeface="Lora" pitchFamily="34" charset="-122"/>
                <a:cs typeface="Lora" pitchFamily="34" charset="-120"/>
              </a:rPr>
              <a:t>The Northeast region boasts the highest revenue, demonstrating strong consumer demand in this area.</a:t>
            </a:r>
            <a:endParaRPr lang="en-US" sz="1600" dirty="0"/>
          </a:p>
        </p:txBody>
      </p:sp>
      <p:pic>
        <p:nvPicPr>
          <p:cNvPr id="7" name="Image 2" descr="preencoded.png"/>
          <p:cNvPicPr>
            <a:picLocks noChangeAspect="1"/>
          </p:cNvPicPr>
          <p:nvPr/>
        </p:nvPicPr>
        <p:blipFill>
          <a:blip r:embed="rId5"/>
          <a:stretch>
            <a:fillRect/>
          </a:stretch>
        </p:blipFill>
        <p:spPr>
          <a:xfrm>
            <a:off x="10211276" y="2140863"/>
            <a:ext cx="509707" cy="509707"/>
          </a:xfrm>
          <a:prstGeom prst="rect">
            <a:avLst/>
          </a:prstGeom>
        </p:spPr>
      </p:pic>
      <p:sp>
        <p:nvSpPr>
          <p:cNvPr id="8" name="Text 3"/>
          <p:cNvSpPr/>
          <p:nvPr/>
        </p:nvSpPr>
        <p:spPr>
          <a:xfrm>
            <a:off x="10211276" y="2854404"/>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2C2821"/>
                </a:solidFill>
                <a:latin typeface="Alice" pitchFamily="34" charset="0"/>
                <a:ea typeface="Alice" pitchFamily="34" charset="-122"/>
                <a:cs typeface="Alice" pitchFamily="34" charset="-120"/>
              </a:rPr>
              <a:t>South</a:t>
            </a:r>
            <a:endParaRPr lang="en-US" sz="2000" dirty="0"/>
          </a:p>
        </p:txBody>
      </p:sp>
      <p:sp>
        <p:nvSpPr>
          <p:cNvPr id="9" name="Text 4"/>
          <p:cNvSpPr/>
          <p:nvPr/>
        </p:nvSpPr>
        <p:spPr>
          <a:xfrm>
            <a:off x="10211276" y="3295293"/>
            <a:ext cx="3705463" cy="1304925"/>
          </a:xfrm>
          <a:prstGeom prst="rect">
            <a:avLst/>
          </a:prstGeom>
          <a:noFill/>
          <a:ln/>
        </p:spPr>
        <p:txBody>
          <a:bodyPr wrap="square" lIns="0" tIns="0" rIns="0" bIns="0" rtlCol="0" anchor="t"/>
          <a:lstStyle/>
          <a:p>
            <a:pPr marL="0" indent="0" algn="l">
              <a:lnSpc>
                <a:spcPts val="2550"/>
              </a:lnSpc>
              <a:buNone/>
            </a:pPr>
            <a:r>
              <a:rPr lang="en-US" sz="1600" dirty="0">
                <a:solidFill>
                  <a:srgbClr val="2C2821"/>
                </a:solidFill>
                <a:latin typeface="Lora" pitchFamily="34" charset="0"/>
                <a:ea typeface="Lora" pitchFamily="34" charset="-122"/>
                <a:cs typeface="Lora" pitchFamily="34" charset="-120"/>
              </a:rPr>
              <a:t>The Southern region showcases an impressive operating margin, indicating efficient operations and profitability in this market.</a:t>
            </a:r>
            <a:endParaRPr lang="en-US" sz="1600" dirty="0"/>
          </a:p>
        </p:txBody>
      </p:sp>
      <p:pic>
        <p:nvPicPr>
          <p:cNvPr id="10" name="Image 3" descr="preencoded.png"/>
          <p:cNvPicPr>
            <a:picLocks noChangeAspect="1"/>
          </p:cNvPicPr>
          <p:nvPr/>
        </p:nvPicPr>
        <p:blipFill>
          <a:blip r:embed="rId6"/>
          <a:stretch>
            <a:fillRect/>
          </a:stretch>
        </p:blipFill>
        <p:spPr>
          <a:xfrm>
            <a:off x="6200061" y="5211842"/>
            <a:ext cx="509707" cy="509707"/>
          </a:xfrm>
          <a:prstGeom prst="rect">
            <a:avLst/>
          </a:prstGeom>
        </p:spPr>
      </p:pic>
      <p:sp>
        <p:nvSpPr>
          <p:cNvPr id="11" name="Text 5"/>
          <p:cNvSpPr/>
          <p:nvPr/>
        </p:nvSpPr>
        <p:spPr>
          <a:xfrm>
            <a:off x="6200061" y="5925383"/>
            <a:ext cx="2548890" cy="318611"/>
          </a:xfrm>
          <a:prstGeom prst="rect">
            <a:avLst/>
          </a:prstGeom>
          <a:noFill/>
          <a:ln/>
        </p:spPr>
        <p:txBody>
          <a:bodyPr wrap="none" lIns="0" tIns="0" rIns="0" bIns="0" rtlCol="0" anchor="t"/>
          <a:lstStyle/>
          <a:p>
            <a:pPr marL="0" indent="0" algn="l">
              <a:lnSpc>
                <a:spcPts val="2500"/>
              </a:lnSpc>
              <a:buNone/>
            </a:pPr>
            <a:r>
              <a:rPr lang="en-US" sz="2000" dirty="0">
                <a:solidFill>
                  <a:srgbClr val="2C2821"/>
                </a:solidFill>
                <a:latin typeface="Alice" pitchFamily="34" charset="0"/>
                <a:ea typeface="Alice" pitchFamily="34" charset="-122"/>
                <a:cs typeface="Alice" pitchFamily="34" charset="-120"/>
              </a:rPr>
              <a:t>West</a:t>
            </a:r>
            <a:endParaRPr lang="en-US" sz="2000" dirty="0"/>
          </a:p>
        </p:txBody>
      </p:sp>
      <p:sp>
        <p:nvSpPr>
          <p:cNvPr id="12" name="Text 6"/>
          <p:cNvSpPr/>
          <p:nvPr/>
        </p:nvSpPr>
        <p:spPr>
          <a:xfrm>
            <a:off x="6200061" y="6366272"/>
            <a:ext cx="3705463" cy="1304925"/>
          </a:xfrm>
          <a:prstGeom prst="rect">
            <a:avLst/>
          </a:prstGeom>
          <a:noFill/>
          <a:ln/>
        </p:spPr>
        <p:txBody>
          <a:bodyPr wrap="square" lIns="0" tIns="0" rIns="0" bIns="0" rtlCol="0" anchor="t"/>
          <a:lstStyle/>
          <a:p>
            <a:pPr marL="0" indent="0" algn="l">
              <a:lnSpc>
                <a:spcPts val="2550"/>
              </a:lnSpc>
              <a:buNone/>
            </a:pPr>
            <a:r>
              <a:rPr lang="en-US" sz="1600" dirty="0">
                <a:solidFill>
                  <a:srgbClr val="2C2821"/>
                </a:solidFill>
                <a:latin typeface="Lora" pitchFamily="34" charset="0"/>
                <a:ea typeface="Lora" pitchFamily="34" charset="-122"/>
                <a:cs typeface="Lora" pitchFamily="34" charset="-120"/>
              </a:rPr>
              <a:t>The Western region presents significant growth potential, highlighting opportunities for expansion and market share gains.</a:t>
            </a:r>
            <a:endParaRPr lang="en-US" sz="1600" dirty="0"/>
          </a:p>
        </p:txBody>
      </p:sp>
      <p:pic>
        <p:nvPicPr>
          <p:cNvPr id="14" name="Picture 13">
            <a:extLst>
              <a:ext uri="{FF2B5EF4-FFF2-40B4-BE49-F238E27FC236}">
                <a16:creationId xmlns:a16="http://schemas.microsoft.com/office/drawing/2014/main" id="{15974C03-35B1-F0C1-1202-AE7E9DE49738}"/>
              </a:ext>
            </a:extLst>
          </p:cNvPr>
          <p:cNvPicPr>
            <a:picLocks noChangeAspect="1"/>
          </p:cNvPicPr>
          <p:nvPr/>
        </p:nvPicPr>
        <p:blipFill>
          <a:blip r:embed="rId7"/>
          <a:stretch>
            <a:fillRect/>
          </a:stretch>
        </p:blipFill>
        <p:spPr>
          <a:xfrm>
            <a:off x="12760167" y="7572283"/>
            <a:ext cx="1870234" cy="657317"/>
          </a:xfrm>
          <a:prstGeom prst="rect">
            <a:avLst/>
          </a:prstGeom>
        </p:spPr>
      </p:pic>
      <p:pic>
        <p:nvPicPr>
          <p:cNvPr id="18" name="Picture 17">
            <a:extLst>
              <a:ext uri="{FF2B5EF4-FFF2-40B4-BE49-F238E27FC236}">
                <a16:creationId xmlns:a16="http://schemas.microsoft.com/office/drawing/2014/main" id="{D00F9E53-B085-91FD-E44F-2FB0481931E2}"/>
              </a:ext>
            </a:extLst>
          </p:cNvPr>
          <p:cNvPicPr>
            <a:picLocks noChangeAspect="1"/>
          </p:cNvPicPr>
          <p:nvPr/>
        </p:nvPicPr>
        <p:blipFill>
          <a:blip r:embed="rId8"/>
          <a:stretch>
            <a:fillRect/>
          </a:stretch>
        </p:blipFill>
        <p:spPr>
          <a:xfrm>
            <a:off x="-1" y="0"/>
            <a:ext cx="5499153"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782</Words>
  <Application>Microsoft Office PowerPoint</Application>
  <PresentationFormat>Custom</PresentationFormat>
  <Paragraphs>79</Paragraphs>
  <Slides>12</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Alice</vt:lpstr>
      <vt:lpstr>Lora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RAHUL SINGH</cp:lastModifiedBy>
  <cp:revision>2</cp:revision>
  <dcterms:created xsi:type="dcterms:W3CDTF">2025-01-03T12:41:00Z</dcterms:created>
  <dcterms:modified xsi:type="dcterms:W3CDTF">2025-01-03T13:23:22Z</dcterms:modified>
</cp:coreProperties>
</file>